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1" r:id="rId3"/>
    <p:sldId id="272" r:id="rId4"/>
    <p:sldId id="266" r:id="rId5"/>
    <p:sldId id="268" r:id="rId6"/>
    <p:sldId id="264" r:id="rId7"/>
    <p:sldId id="263" r:id="rId8"/>
    <p:sldId id="270" r:id="rId9"/>
    <p:sldId id="273" r:id="rId10"/>
    <p:sldId id="27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2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WbU5EOfwXI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IlaNBjf7Dc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n-CA" sz="4800" b="1">
                <a:latin typeface="Aharoni" panose="02010803020104030203" pitchFamily="2" charset="-79"/>
                <a:cs typeface="Aharoni" panose="02010803020104030203" pitchFamily="2" charset="-79"/>
              </a:rPr>
              <a:t>SWAC &amp; WITTS</a:t>
            </a:r>
            <a:br>
              <a:rPr lang="en-CA" sz="4800" b="1">
                <a:latin typeface="AR DELANEY" panose="02000000000000000000" pitchFamily="2" charset="0"/>
              </a:rPr>
            </a:br>
            <a:endParaRPr lang="en-CA" sz="4800" b="1">
              <a:latin typeface="AR DELANE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000" b="1">
                <a:latin typeface="Agency FB"/>
                <a:cs typeface="Calibri"/>
              </a:rPr>
              <a:t>School Within A College  &amp; Women in the Trades,</a:t>
            </a:r>
            <a:endParaRPr lang="en-CA" sz="2000" b="1">
              <a:latin typeface="Agency FB" panose="020B05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CA" sz="2000" b="1">
                <a:latin typeface="Agency FB"/>
                <a:cs typeface="Calibri"/>
              </a:rPr>
              <a:t>  Limestone District School Board</a:t>
            </a:r>
            <a:endParaRPr lang="en-CA" sz="2000" b="1">
              <a:latin typeface="Agency FB" panose="020B05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CA" sz="2000" b="1">
              <a:latin typeface="Agency FB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5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0B75-C7D4-4356-9978-ABFFD7D8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2CEE41-C670-413C-A511-7057FB689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5" r="-3" b="3329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83B5F-A9E5-43FC-A6E1-E9BCEBD61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49" b="34551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6A7A74-A7B0-459F-9153-881D8D624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33" r="1" b="1"/>
          <a:stretch/>
        </p:blipFill>
        <p:spPr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181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B511-9AD9-4640-A89F-1A3B62A8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b="1"/>
              <a:t>School within a College Program</a:t>
            </a:r>
            <a:r>
              <a:rPr lang="en-US"/>
              <a:t> 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B2DF592-F897-44E8-8243-C4208A27D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008" y="5561554"/>
            <a:ext cx="9269894" cy="1271369"/>
          </a:xfrm>
          <a:prstGeom prst="rect">
            <a:avLst/>
          </a:prstGeom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FBDF7-C9E9-47CA-B6DA-49B172A23B0C}"/>
              </a:ext>
            </a:extLst>
          </p:cNvPr>
          <p:cNvSpPr/>
          <p:nvPr/>
        </p:nvSpPr>
        <p:spPr>
          <a:xfrm>
            <a:off x="4660322" y="3474026"/>
            <a:ext cx="606136" cy="1740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2E00C8-F789-4EC1-B62C-93B8B3409C22}"/>
              </a:ext>
            </a:extLst>
          </p:cNvPr>
          <p:cNvSpPr/>
          <p:nvPr/>
        </p:nvSpPr>
        <p:spPr>
          <a:xfrm>
            <a:off x="11050730" y="4400548"/>
            <a:ext cx="337705" cy="1472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DD517E-AF56-4977-94E1-49B5296FF1B1}"/>
              </a:ext>
            </a:extLst>
          </p:cNvPr>
          <p:cNvSpPr/>
          <p:nvPr/>
        </p:nvSpPr>
        <p:spPr>
          <a:xfrm>
            <a:off x="11388434" y="3543297"/>
            <a:ext cx="216477" cy="1714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D80C6-5B73-4812-8804-C596CB3444C8}"/>
              </a:ext>
            </a:extLst>
          </p:cNvPr>
          <p:cNvSpPr txBox="1"/>
          <p:nvPr/>
        </p:nvSpPr>
        <p:spPr>
          <a:xfrm>
            <a:off x="4735514" y="1763791"/>
            <a:ext cx="6768025" cy="255789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000" b="1" dirty="0">
                <a:latin typeface="Aharoni"/>
                <a:cs typeface="Aharoni"/>
              </a:rPr>
              <a:t>DUAL CREDIT PROGRAM</a:t>
            </a:r>
            <a:r>
              <a:rPr lang="en-US" sz="2000" dirty="0">
                <a:latin typeface="Aharoni"/>
                <a:cs typeface="Aharoni"/>
              </a:rPr>
              <a:t>: Students will have the opportunity to earn high school credits and a college Dual Credit. Students will be taught by a LDSB teacher for their high school courses, and a college teacher for their Dual Credit. </a:t>
            </a:r>
            <a:endParaRPr lang="en-US" sz="20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Location: St. Lawrence College Kingston</a:t>
            </a: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SEATS:  students from LDSB local high schools and/or Alternative education </a:t>
            </a:r>
            <a:r>
              <a:rPr lang="en-US" sz="2000" dirty="0" err="1">
                <a:latin typeface="Aharoni"/>
                <a:cs typeface="Aharoni"/>
              </a:rPr>
              <a:t>centres</a:t>
            </a:r>
            <a:r>
              <a:rPr lang="en-US" sz="2000" dirty="0">
                <a:latin typeface="Aharoni"/>
                <a:cs typeface="Aharoni"/>
              </a:rPr>
              <a:t> will participate</a:t>
            </a: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DURATION: Dual Credit – from February to May (</a:t>
            </a:r>
            <a:r>
              <a:rPr lang="en-US" sz="3000" dirty="0">
                <a:latin typeface="Aharoni"/>
                <a:cs typeface="Aharoni"/>
              </a:rPr>
              <a:t>14</a:t>
            </a:r>
            <a:r>
              <a:rPr lang="en-US" sz="2000" dirty="0">
                <a:latin typeface="Aharoni"/>
                <a:cs typeface="Aharoni"/>
              </a:rPr>
              <a:t> weeks)</a:t>
            </a: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Dual credit options include: Welding, College and Career Success, Addictions</a:t>
            </a: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High School Courses – from February to June  (</a:t>
            </a:r>
            <a:r>
              <a:rPr lang="en-US" sz="3000" dirty="0">
                <a:latin typeface="Aharoni"/>
                <a:cs typeface="Aharoni"/>
              </a:rPr>
              <a:t>8</a:t>
            </a:r>
            <a:r>
              <a:rPr lang="en-US" sz="2000" dirty="0">
                <a:latin typeface="Aharoni"/>
                <a:cs typeface="Aharoni"/>
              </a:rPr>
              <a:t> week blocks) </a:t>
            </a:r>
          </a:p>
        </p:txBody>
      </p:sp>
    </p:spTree>
    <p:extLst>
      <p:ext uri="{BB962C8B-B14F-4D97-AF65-F5344CB8AC3E}">
        <p14:creationId xmlns:p14="http://schemas.microsoft.com/office/powerpoint/2010/main" val="201605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7" descr="A picture containing person, ground, indoor, preparing&#10;&#10;Description generated with very high confidence">
            <a:extLst>
              <a:ext uri="{FF2B5EF4-FFF2-40B4-BE49-F238E27FC236}">
                <a16:creationId xmlns:a16="http://schemas.microsoft.com/office/drawing/2014/main" id="{752EF48A-C02D-4367-B482-7D9F16BC6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3"/>
          <a:stretch/>
        </p:blipFill>
        <p:spPr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10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5421D4B9-723A-4324-8BE0-174775A30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93" r="2" b="24373"/>
          <a:stretch/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5" descr="A picture containing person, wall, indoor, man&#10;&#10;Description generated with very high confidence">
            <a:extLst>
              <a:ext uri="{FF2B5EF4-FFF2-40B4-BE49-F238E27FC236}">
                <a16:creationId xmlns:a16="http://schemas.microsoft.com/office/drawing/2014/main" id="{78D86F78-7D14-4E78-BBB0-743BC2F64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45" b="37790"/>
          <a:stretch/>
        </p:blipFill>
        <p:spPr>
          <a:xfrm>
            <a:off x="6350089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3" descr="A group of people standing in front of a store&#10;&#10;Description generated with very high confidence">
            <a:extLst>
              <a:ext uri="{FF2B5EF4-FFF2-40B4-BE49-F238E27FC236}">
                <a16:creationId xmlns:a16="http://schemas.microsoft.com/office/drawing/2014/main" id="{7AB3DD5E-8F41-4D7F-A4FB-667C893CB4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19" r="-2" b="29517"/>
          <a:stretch/>
        </p:blipFill>
        <p:spPr>
          <a:xfrm>
            <a:off x="20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190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FC4A5623-D1C5-4A61-AF87-F3E1386674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720" y="964397"/>
            <a:ext cx="9222365" cy="46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4ED8-9109-4C95-A903-CD3B2045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Women in the Trades SWAC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D1253-8632-4A35-A8C9-7726B91DA06D}"/>
              </a:ext>
            </a:extLst>
          </p:cNvPr>
          <p:cNvSpPr txBox="1"/>
          <p:nvPr/>
        </p:nvSpPr>
        <p:spPr>
          <a:xfrm>
            <a:off x="4686821" y="583233"/>
            <a:ext cx="6874525" cy="56371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200"/>
              <a:t>Trade’s exploration opportunity for grade 11 and 12 young women to explore the trades in a hands-on, supportive environment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200"/>
              <a:t>Taste of the Trades Dual Credit includes 8 trades being taught by college instructors 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200"/>
              <a:t>Located at St. Lawrence College Kingston Mon-Fri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200"/>
              <a:t>Credits:</a:t>
            </a:r>
            <a:endParaRPr lang="en-US"/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 sz="2200"/>
              <a:t>Senior English (NBE3C or ENG4C)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 sz="2200"/>
              <a:t>Taste of the Trades Dual Credit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 sz="2200"/>
              <a:t>Coop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 sz="2200"/>
              <a:t>HSG3M Gender Studies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5905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367E2C8A-5326-4248-AAF4-A999E4DE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8">
            <a:extLst>
              <a:ext uri="{FF2B5EF4-FFF2-40B4-BE49-F238E27FC236}">
                <a16:creationId xmlns:a16="http://schemas.microsoft.com/office/drawing/2014/main" id="{27474A91-1563-4321-983A-F268777C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428E5CB-B3CA-4D26-A3E9-A14E224CA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F0A45D1-D7CF-435C-8377-40D67CED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D15C5DA-8B9C-4BD3-8306-496CC50E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1DB74B0-5B10-4F02-A42A-ACF2786B6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B10917CE-09E5-4DB7-B049-DB23BB991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489686A-3094-4FBA-B200-FB349EC71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C329F8B4-5CB6-4AC0-90C8-E462CB3B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92877A9-5A20-4654-B50E-2FD8FBE5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D2464979-9BE0-4C5A-87A1-EB420743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F9A3EEF-A64A-48FD-9CB1-086096DE6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F9942AA-FD93-429D-820C-CB7A4E80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CD24830-ADD5-49F4-8ED3-8275719B1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CA38CDC2-EC01-4A95-B4A1-E0247C2C2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603C9AC8-DAC9-4E56-8E68-7DF8563DE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5FCE00BD-04CD-4B45-BD38-06D33D56A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6CAAC19-A5F3-446C-898B-595BF43B5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C8CCDD-C0E4-4A67-9FB9-4B9712F3D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7B447258-399D-42FB-ADBC-93FD1F61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8E04158F-A7F3-4541-AAE8-9EE6666FD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C94124F-687B-4FD1-9615-6C3B3CCC9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F0AE059-1032-4DF7-B1E4-50DF8B0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1">
            <a:extLst>
              <a:ext uri="{FF2B5EF4-FFF2-40B4-BE49-F238E27FC236}">
                <a16:creationId xmlns:a16="http://schemas.microsoft.com/office/drawing/2014/main" id="{BB589843-C49E-4C9D-9131-33146DE1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3" y="1047102"/>
            <a:ext cx="448407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4EACB-3E10-4127-B378-BAB213AB0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" r="-2" b="1653"/>
          <a:stretch/>
        </p:blipFill>
        <p:spPr>
          <a:xfrm>
            <a:off x="6090935" y="10"/>
            <a:ext cx="3052075" cy="3429217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32C92-D087-4658-8AD6-58043C017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1" r="463"/>
          <a:stretch/>
        </p:blipFill>
        <p:spPr>
          <a:xfrm>
            <a:off x="9139926" y="10"/>
            <a:ext cx="3052075" cy="3429217"/>
          </a:xfrm>
          <a:prstGeom prst="rect">
            <a:avLst/>
          </a:prstGeom>
          <a:ln>
            <a:noFill/>
          </a:ln>
        </p:spPr>
      </p:pic>
      <p:sp>
        <p:nvSpPr>
          <p:cNvPr id="45" name="Isosceles Triangle 22">
            <a:extLst>
              <a:ext uri="{FF2B5EF4-FFF2-40B4-BE49-F238E27FC236}">
                <a16:creationId xmlns:a16="http://schemas.microsoft.com/office/drawing/2014/main" id="{A78CF3C0-46C2-4554-A8DD-CD890DE3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75727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7FE3F9EB-4FF3-4208-B2BC-CCDE83992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4483251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A6BB3-12CD-4403-ADFB-68D370634EB9}"/>
              </a:ext>
            </a:extLst>
          </p:cNvPr>
          <p:cNvSpPr txBox="1"/>
          <p:nvPr/>
        </p:nvSpPr>
        <p:spPr>
          <a:xfrm>
            <a:off x="716002" y="873101"/>
            <a:ext cx="4318879" cy="107237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Dual Credit Includes:</a:t>
            </a:r>
            <a:r>
              <a:rPr lang="en-US" sz="36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F2C5F72-3763-4EDB-A854-117D1CFF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1655532"/>
            <a:ext cx="4319535" cy="38916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Carpentry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Millwright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Electrical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Welding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Masonry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Plumbing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Esthetics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Culinary </a:t>
            </a:r>
          </a:p>
          <a:p>
            <a:pPr>
              <a:lnSpc>
                <a:spcPct val="110000"/>
              </a:lnSpc>
            </a:pPr>
            <a:endParaRPr lang="en-US" b="1">
              <a:solidFill>
                <a:srgbClr val="FFFFFE"/>
              </a:solidFill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32983F5-7CA8-42AE-B3CB-7CBD9C7B1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73" r="-2" b="-2"/>
          <a:stretch/>
        </p:blipFill>
        <p:spPr>
          <a:xfrm>
            <a:off x="6097587" y="3428999"/>
            <a:ext cx="6094108" cy="34292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29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245351-0B53-420E-A16D-F45DBA5B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8" r="3" b="11055"/>
          <a:stretch/>
        </p:blipFill>
        <p:spPr>
          <a:xfrm>
            <a:off x="471944" y="484632"/>
            <a:ext cx="4268712" cy="3454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418C66-3882-41CE-BF81-0DE13FD9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2" r="4" b="4"/>
          <a:stretch/>
        </p:blipFill>
        <p:spPr>
          <a:xfrm>
            <a:off x="477507" y="4108589"/>
            <a:ext cx="2048359" cy="2241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C6793-B757-4547-B01F-C3C7CD122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0" r="4" b="4"/>
          <a:stretch/>
        </p:blipFill>
        <p:spPr>
          <a:xfrm>
            <a:off x="2686733" y="4106645"/>
            <a:ext cx="2053923" cy="224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F8A0D-7859-46D0-AB4C-165D489A99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62" r="1" b="6778"/>
          <a:stretch/>
        </p:blipFill>
        <p:spPr>
          <a:xfrm>
            <a:off x="4901523" y="484631"/>
            <a:ext cx="6818533" cy="58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0018-01D4-4F24-9C9F-BAA4883B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WITTS Student Testimonial </a:t>
            </a:r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9D97A2C4-6BB6-47FD-882D-49331F1107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8342" y="1539101"/>
            <a:ext cx="5835804" cy="37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9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B737-594B-4B44-AFDE-7129D20A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342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2a323f5-7ffd-4d11-badd-a006b3e38e5d">4ETZJE77HMFJ-2102554853-11951</_dlc_DocId>
    <_dlc_DocIdUrl xmlns="f2a323f5-7ffd-4d11-badd-a006b3e38e5d">
      <Url>https://www.opsba.org/_layouts/15/DocIdRedir.aspx?ID=4ETZJE77HMFJ-2102554853-11951</Url>
      <Description>4ETZJE77HMFJ-2102554853-11951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0004EE51C7419555D12F546DEAB8" ma:contentTypeVersion="2" ma:contentTypeDescription="Create a new document." ma:contentTypeScope="" ma:versionID="d60b562faebcbc18a3cae0b63f568e4f">
  <xsd:schema xmlns:xsd="http://www.w3.org/2001/XMLSchema" xmlns:xs="http://www.w3.org/2001/XMLSchema" xmlns:p="http://schemas.microsoft.com/office/2006/metadata/properties" xmlns:ns1="http://schemas.microsoft.com/sharepoint/v3" xmlns:ns2="f2a323f5-7ffd-4d11-badd-a006b3e38e5d" targetNamespace="http://schemas.microsoft.com/office/2006/metadata/properties" ma:root="true" ma:fieldsID="49153369ac9fb5ad2c630408c1f013e5" ns1:_="" ns2:_="">
    <xsd:import namespace="http://schemas.microsoft.com/sharepoint/v3"/>
    <xsd:import namespace="f2a323f5-7ffd-4d11-badd-a006b3e38e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323f5-7ffd-4d11-badd-a006b3e38e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CBF4EF-C4D7-4104-85D4-E4D058CA76CC}"/>
</file>

<file path=customXml/itemProps2.xml><?xml version="1.0" encoding="utf-8"?>
<ds:datastoreItem xmlns:ds="http://schemas.openxmlformats.org/officeDocument/2006/customXml" ds:itemID="{9663E682-C54F-42CD-8CD6-2F3744B3628A}"/>
</file>

<file path=customXml/itemProps3.xml><?xml version="1.0" encoding="utf-8"?>
<ds:datastoreItem xmlns:ds="http://schemas.openxmlformats.org/officeDocument/2006/customXml" ds:itemID="{6268B900-B220-4EA9-BE3F-CBD78D3EFC03}"/>
</file>

<file path=customXml/itemProps4.xml><?xml version="1.0" encoding="utf-8"?>
<ds:datastoreItem xmlns:ds="http://schemas.openxmlformats.org/officeDocument/2006/customXml" ds:itemID="{75709566-7597-4022-8AA0-428CB4136EA0}"/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77</Words>
  <Application>Microsoft Office PowerPoint</Application>
  <PresentationFormat>Widescreen</PresentationFormat>
  <Paragraphs>29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Agency FB</vt:lpstr>
      <vt:lpstr>Aharoni</vt:lpstr>
      <vt:lpstr>AR DELANEY</vt:lpstr>
      <vt:lpstr>Calibri Light</vt:lpstr>
      <vt:lpstr>Rockwell</vt:lpstr>
      <vt:lpstr>Wingdings</vt:lpstr>
      <vt:lpstr>Atlas</vt:lpstr>
      <vt:lpstr>SWAC &amp; WITTS </vt:lpstr>
      <vt:lpstr>School within a College Program </vt:lpstr>
      <vt:lpstr>PowerPoint Presentation</vt:lpstr>
      <vt:lpstr>PowerPoint Presentation</vt:lpstr>
      <vt:lpstr>Women in the Trades SWAC</vt:lpstr>
      <vt:lpstr>PowerPoint Presentation</vt:lpstr>
      <vt:lpstr>PowerPoint Presentation</vt:lpstr>
      <vt:lpstr>WITTS Student Testimonial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SWAC </dc:title>
  <dc:creator>Latchmore, Victoria, S.</dc:creator>
  <cp:lastModifiedBy>Gillam, Scot</cp:lastModifiedBy>
  <cp:revision>7</cp:revision>
  <dcterms:created xsi:type="dcterms:W3CDTF">2019-03-01T02:14:28Z</dcterms:created>
  <dcterms:modified xsi:type="dcterms:W3CDTF">2019-07-03T13:17:25Z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0x0101001D0A0004EE51C7419555D12F546DEAB8</vt:lpwstr>
  </property>
  <property fmtid="{D5CDD505-2E9C-101B-9397-08002B2CF9AE}" pid="3" name="_dlc_DocIdItemGuid">
    <vt:lpwstr>5beec720-7b22-42ba-8954-db8a17ac057e</vt:lpwstr>
  </property>
</Properties>
</file>