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1" r:id="rId1"/>
  </p:sldMasterIdLst>
  <p:sldIdLst>
    <p:sldId id="256" r:id="rId2"/>
    <p:sldId id="261" r:id="rId3"/>
    <p:sldId id="272" r:id="rId4"/>
    <p:sldId id="266" r:id="rId5"/>
    <p:sldId id="268" r:id="rId6"/>
    <p:sldId id="264" r:id="rId7"/>
    <p:sldId id="263" r:id="rId8"/>
    <p:sldId id="270" r:id="rId9"/>
    <p:sldId id="273" r:id="rId10"/>
    <p:sldId id="274" r:id="rId11"/>
    <p:sldId id="26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14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20" Type="http://schemas.openxmlformats.org/officeDocument/2006/relationships/customXml" Target="../customXml/item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B61BEF0D-F0BB-DE4B-95CE-6DB70DBA9567}" type="datetimeFigureOut">
              <a:rPr lang="en-US" smtClean="0"/>
              <a:pPr/>
              <a:t>7/3/2019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8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6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7/3/2019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22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728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7/3/2019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263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7/3/2019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899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7/3/2019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028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962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7/3/2019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941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347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7/3/2019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310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7/3/2019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597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tm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KWbU5EOfwXI?feature=oembed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tm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tmp"/><Relationship Id="rId4" Type="http://schemas.openxmlformats.org/officeDocument/2006/relationships/image" Target="../media/image12.tm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ZIlaNBjf7Dc?feature=oembed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6277" y="2061838"/>
            <a:ext cx="6959446" cy="1662475"/>
          </a:xfrm>
        </p:spPr>
        <p:txBody>
          <a:bodyPr>
            <a:normAutofit/>
          </a:bodyPr>
          <a:lstStyle/>
          <a:p>
            <a:r>
              <a:rPr lang="en-CA" sz="4800" b="1">
                <a:latin typeface="Aharoni" panose="02010803020104030203" pitchFamily="2" charset="-79"/>
                <a:cs typeface="Aharoni" panose="02010803020104030203" pitchFamily="2" charset="-79"/>
              </a:rPr>
              <a:t>SWAC &amp; WITTS</a:t>
            </a:r>
            <a:br>
              <a:rPr lang="en-CA" sz="4800" b="1">
                <a:latin typeface="AR DELANEY" panose="02000000000000000000" pitchFamily="2" charset="0"/>
              </a:rPr>
            </a:br>
            <a:endParaRPr lang="en-CA" sz="4800" b="1">
              <a:latin typeface="AR DELANEY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88938" y="3783690"/>
            <a:ext cx="5414125" cy="1196717"/>
          </a:xfrm>
        </p:spPr>
        <p:txBody>
          <a:bodyPr vert="horz" lIns="91440" tIns="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CA" sz="2000" b="1">
                <a:latin typeface="Agency FB"/>
                <a:cs typeface="Calibri"/>
              </a:rPr>
              <a:t>School Within A College  &amp; Women in the Trades,</a:t>
            </a:r>
            <a:endParaRPr lang="en-CA" sz="2000" b="1">
              <a:latin typeface="Agency FB" panose="020B050302020202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r>
              <a:rPr lang="en-CA" sz="2000" b="1">
                <a:latin typeface="Agency FB"/>
                <a:cs typeface="Calibri"/>
              </a:rPr>
              <a:t>  Limestone District School Board</a:t>
            </a:r>
            <a:endParaRPr lang="en-CA" sz="2000" b="1">
              <a:latin typeface="Agency FB" panose="020B050302020202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endParaRPr lang="en-CA" sz="2000" b="1">
              <a:latin typeface="Agency FB" panose="020B050302020202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06505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D0B75-C7D4-4356-9978-ABFFD7D85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494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C2CEE41-C670-413C-A511-7057FB689C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325" r="-3" b="3329"/>
          <a:stretch/>
        </p:blipFill>
        <p:spPr>
          <a:xfrm>
            <a:off x="5622233" y="10"/>
            <a:ext cx="6569769" cy="3750724"/>
          </a:xfrm>
          <a:custGeom>
            <a:avLst/>
            <a:gdLst>
              <a:gd name="connsiteX0" fmla="*/ 1738471 w 6569769"/>
              <a:gd name="connsiteY0" fmla="*/ 0 h 3750734"/>
              <a:gd name="connsiteX1" fmla="*/ 6569769 w 6569769"/>
              <a:gd name="connsiteY1" fmla="*/ 0 h 3750734"/>
              <a:gd name="connsiteX2" fmla="*/ 6569769 w 6569769"/>
              <a:gd name="connsiteY2" fmla="*/ 3750734 h 3750734"/>
              <a:gd name="connsiteX3" fmla="*/ 0 w 6569769"/>
              <a:gd name="connsiteY3" fmla="*/ 3750734 h 3750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69769" h="3750734">
                <a:moveTo>
                  <a:pt x="1738471" y="0"/>
                </a:moveTo>
                <a:lnTo>
                  <a:pt x="6569769" y="0"/>
                </a:lnTo>
                <a:lnTo>
                  <a:pt x="6569769" y="3750734"/>
                </a:lnTo>
                <a:lnTo>
                  <a:pt x="0" y="3750734"/>
                </a:lnTo>
                <a:close/>
              </a:path>
            </a:pathLst>
          </a:cu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8883B5F-A9E5-43FC-A6E1-E9BCEBD61F0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949" b="34551"/>
          <a:stretch/>
        </p:blipFill>
        <p:spPr>
          <a:xfrm>
            <a:off x="4182011" y="3887894"/>
            <a:ext cx="8009991" cy="2970106"/>
          </a:xfrm>
          <a:custGeom>
            <a:avLst/>
            <a:gdLst>
              <a:gd name="connsiteX0" fmla="*/ 1376648 w 8009991"/>
              <a:gd name="connsiteY0" fmla="*/ 0 h 2970106"/>
              <a:gd name="connsiteX1" fmla="*/ 8009991 w 8009991"/>
              <a:gd name="connsiteY1" fmla="*/ 0 h 2970106"/>
              <a:gd name="connsiteX2" fmla="*/ 8009991 w 8009991"/>
              <a:gd name="connsiteY2" fmla="*/ 2970106 h 2970106"/>
              <a:gd name="connsiteX3" fmla="*/ 0 w 8009991"/>
              <a:gd name="connsiteY3" fmla="*/ 2970106 h 2970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09991" h="2970106">
                <a:moveTo>
                  <a:pt x="1376648" y="0"/>
                </a:moveTo>
                <a:lnTo>
                  <a:pt x="8009991" y="0"/>
                </a:lnTo>
                <a:lnTo>
                  <a:pt x="8009991" y="2970106"/>
                </a:lnTo>
                <a:lnTo>
                  <a:pt x="0" y="2970106"/>
                </a:lnTo>
                <a:close/>
              </a:path>
            </a:pathLst>
          </a:cu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96A7A74-A7B0-459F-9153-881D8D62450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533" r="1" b="1"/>
          <a:stretch/>
        </p:blipFill>
        <p:spPr>
          <a:xfrm>
            <a:off x="20" y="10"/>
            <a:ext cx="7503091" cy="6857990"/>
          </a:xfrm>
          <a:custGeom>
            <a:avLst/>
            <a:gdLst>
              <a:gd name="connsiteX0" fmla="*/ 0 w 7503111"/>
              <a:gd name="connsiteY0" fmla="*/ 0 h 6858000"/>
              <a:gd name="connsiteX1" fmla="*/ 677334 w 7503111"/>
              <a:gd name="connsiteY1" fmla="*/ 0 h 6858000"/>
              <a:gd name="connsiteX2" fmla="*/ 1168036 w 7503111"/>
              <a:gd name="connsiteY2" fmla="*/ 0 h 6858000"/>
              <a:gd name="connsiteX3" fmla="*/ 1205499 w 7503111"/>
              <a:gd name="connsiteY3" fmla="*/ 0 h 6858000"/>
              <a:gd name="connsiteX4" fmla="*/ 1647632 w 7503111"/>
              <a:gd name="connsiteY4" fmla="*/ 0 h 6858000"/>
              <a:gd name="connsiteX5" fmla="*/ 7215401 w 7503111"/>
              <a:gd name="connsiteY5" fmla="*/ 0 h 6858000"/>
              <a:gd name="connsiteX6" fmla="*/ 4041567 w 7503111"/>
              <a:gd name="connsiteY6" fmla="*/ 6852993 h 6858000"/>
              <a:gd name="connsiteX7" fmla="*/ 7503111 w 7503111"/>
              <a:gd name="connsiteY7" fmla="*/ 6852993 h 6858000"/>
              <a:gd name="connsiteX8" fmla="*/ 7503111 w 7503111"/>
              <a:gd name="connsiteY8" fmla="*/ 6852994 h 6858000"/>
              <a:gd name="connsiteX9" fmla="*/ 1647632 w 7503111"/>
              <a:gd name="connsiteY9" fmla="*/ 6852994 h 6858000"/>
              <a:gd name="connsiteX10" fmla="*/ 1647632 w 7503111"/>
              <a:gd name="connsiteY10" fmla="*/ 6858000 h 6858000"/>
              <a:gd name="connsiteX11" fmla="*/ 0 w 750311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503111" h="6858000">
                <a:moveTo>
                  <a:pt x="0" y="0"/>
                </a:moveTo>
                <a:lnTo>
                  <a:pt x="677334" y="0"/>
                </a:lnTo>
                <a:lnTo>
                  <a:pt x="1168036" y="0"/>
                </a:lnTo>
                <a:lnTo>
                  <a:pt x="1205499" y="0"/>
                </a:lnTo>
                <a:lnTo>
                  <a:pt x="1647632" y="0"/>
                </a:lnTo>
                <a:lnTo>
                  <a:pt x="7215401" y="0"/>
                </a:lnTo>
                <a:lnTo>
                  <a:pt x="4041567" y="6852993"/>
                </a:lnTo>
                <a:lnTo>
                  <a:pt x="7503111" y="6852993"/>
                </a:lnTo>
                <a:lnTo>
                  <a:pt x="7503111" y="6852994"/>
                </a:lnTo>
                <a:lnTo>
                  <a:pt x="1647632" y="6852994"/>
                </a:lnTo>
                <a:lnTo>
                  <a:pt x="1647632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121810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1B511-9AD9-4640-A89F-1A3B62A81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631" y="2358391"/>
            <a:ext cx="3498979" cy="2453676"/>
          </a:xfr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 b="1"/>
              <a:t>School within a College Program</a:t>
            </a:r>
            <a:r>
              <a:rPr lang="en-US"/>
              <a:t> </a:t>
            </a:r>
          </a:p>
        </p:txBody>
      </p:sp>
      <p:pic>
        <p:nvPicPr>
          <p:cNvPr id="4" name="Picture 4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2B2DF592-F897-44E8-8243-C4208A27D9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97008" y="5561554"/>
            <a:ext cx="9269894" cy="1271369"/>
          </a:xfrm>
          <a:prstGeom prst="rect">
            <a:avLst/>
          </a:prstGeom>
          <a:ln w="9525"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12FBDF7-C9E9-47CA-B6DA-49B172A23B0C}"/>
              </a:ext>
            </a:extLst>
          </p:cNvPr>
          <p:cNvSpPr/>
          <p:nvPr/>
        </p:nvSpPr>
        <p:spPr>
          <a:xfrm>
            <a:off x="4660322" y="3474026"/>
            <a:ext cx="606136" cy="17404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72E00C8-F789-4EC1-B62C-93B8B3409C22}"/>
              </a:ext>
            </a:extLst>
          </p:cNvPr>
          <p:cNvSpPr/>
          <p:nvPr/>
        </p:nvSpPr>
        <p:spPr>
          <a:xfrm>
            <a:off x="11050730" y="4400548"/>
            <a:ext cx="337705" cy="14720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CDD517E-AF56-4977-94E1-49B5296FF1B1}"/>
              </a:ext>
            </a:extLst>
          </p:cNvPr>
          <p:cNvSpPr/>
          <p:nvPr/>
        </p:nvSpPr>
        <p:spPr>
          <a:xfrm>
            <a:off x="11388434" y="3543297"/>
            <a:ext cx="216477" cy="17144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0D80C6-5B73-4812-8804-C596CB3444C8}"/>
              </a:ext>
            </a:extLst>
          </p:cNvPr>
          <p:cNvSpPr txBox="1"/>
          <p:nvPr/>
        </p:nvSpPr>
        <p:spPr>
          <a:xfrm>
            <a:off x="4735514" y="1763791"/>
            <a:ext cx="6768025" cy="2557891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144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US" sz="2000" b="1" dirty="0">
                <a:latin typeface="Aharoni"/>
                <a:cs typeface="Aharoni"/>
              </a:rPr>
              <a:t>DUAL CREDIT PROGRAM</a:t>
            </a:r>
            <a:r>
              <a:rPr lang="en-US" sz="2000" dirty="0">
                <a:latin typeface="Aharoni"/>
                <a:cs typeface="Aharoni"/>
              </a:rPr>
              <a:t>: Students will have the opportunity to earn high school credits and a college Dual Credit. Students will be taught by a LDSB teacher for their high school courses, and a college teacher for their Dual Credit. </a:t>
            </a:r>
            <a:endParaRPr lang="en-US" sz="200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800100" lvl="1" indent="-228600" defTabSz="9144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2000" dirty="0">
                <a:latin typeface="Aharoni"/>
                <a:cs typeface="Aharoni"/>
              </a:rPr>
              <a:t>Location: St. Lawrence College Kingston</a:t>
            </a:r>
          </a:p>
          <a:p>
            <a:pPr marL="800100" lvl="1" indent="-228600" defTabSz="9144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2000" dirty="0">
                <a:latin typeface="Aharoni"/>
                <a:cs typeface="Aharoni"/>
              </a:rPr>
              <a:t>SEATS:  students from LDSB local high schools and/or Alternative education </a:t>
            </a:r>
            <a:r>
              <a:rPr lang="en-US" sz="2000" dirty="0" err="1">
                <a:latin typeface="Aharoni"/>
                <a:cs typeface="Aharoni"/>
              </a:rPr>
              <a:t>centres</a:t>
            </a:r>
            <a:r>
              <a:rPr lang="en-US" sz="2000" dirty="0">
                <a:latin typeface="Aharoni"/>
                <a:cs typeface="Aharoni"/>
              </a:rPr>
              <a:t> will participate</a:t>
            </a:r>
          </a:p>
          <a:p>
            <a:pPr marL="800100" lvl="1" indent="-228600" defTabSz="9144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2000" dirty="0">
                <a:latin typeface="Aharoni"/>
                <a:cs typeface="Aharoni"/>
              </a:rPr>
              <a:t>DURATION: Dual Credit – from February to May (</a:t>
            </a:r>
            <a:r>
              <a:rPr lang="en-US" sz="3000" dirty="0">
                <a:latin typeface="Aharoni"/>
                <a:cs typeface="Aharoni"/>
              </a:rPr>
              <a:t>14</a:t>
            </a:r>
            <a:r>
              <a:rPr lang="en-US" sz="2000" dirty="0">
                <a:latin typeface="Aharoni"/>
                <a:cs typeface="Aharoni"/>
              </a:rPr>
              <a:t> weeks)</a:t>
            </a:r>
          </a:p>
          <a:p>
            <a:pPr marL="800100" lvl="1" indent="-228600" defTabSz="9144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2000" dirty="0">
                <a:latin typeface="Aharoni"/>
                <a:cs typeface="Aharoni"/>
              </a:rPr>
              <a:t>Dual credit options include: Welding, College and Career Success, Addictions</a:t>
            </a:r>
          </a:p>
          <a:p>
            <a:pPr marL="800100" lvl="1" indent="-228600" defTabSz="9144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2000" dirty="0">
                <a:latin typeface="Aharoni"/>
                <a:cs typeface="Aharoni"/>
              </a:rPr>
              <a:t>High School Courses – from February to June  (</a:t>
            </a:r>
            <a:r>
              <a:rPr lang="en-US" sz="3000" dirty="0">
                <a:latin typeface="Aharoni"/>
                <a:cs typeface="Aharoni"/>
              </a:rPr>
              <a:t>8</a:t>
            </a:r>
            <a:r>
              <a:rPr lang="en-US" sz="2000" dirty="0">
                <a:latin typeface="Aharoni"/>
                <a:cs typeface="Aharoni"/>
              </a:rPr>
              <a:t> week blocks) </a:t>
            </a:r>
          </a:p>
        </p:txBody>
      </p:sp>
    </p:spTree>
    <p:extLst>
      <p:ext uri="{BB962C8B-B14F-4D97-AF65-F5344CB8AC3E}">
        <p14:creationId xmlns:p14="http://schemas.microsoft.com/office/powerpoint/2010/main" val="20160591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7" descr="A picture containing person, ground, indoor, preparing&#10;&#10;Description generated with very high confidence">
            <a:extLst>
              <a:ext uri="{FF2B5EF4-FFF2-40B4-BE49-F238E27FC236}">
                <a16:creationId xmlns:a16="http://schemas.microsoft.com/office/drawing/2014/main" id="{752EF48A-C02D-4367-B482-7D9F16BC6C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63"/>
          <a:stretch/>
        </p:blipFill>
        <p:spPr>
          <a:xfrm>
            <a:off x="4493436" y="243"/>
            <a:ext cx="7698564" cy="3346705"/>
          </a:xfrm>
          <a:custGeom>
            <a:avLst/>
            <a:gdLst>
              <a:gd name="connsiteX0" fmla="*/ 1549963 w 7698564"/>
              <a:gd name="connsiteY0" fmla="*/ 0 h 3346705"/>
              <a:gd name="connsiteX1" fmla="*/ 1555540 w 7698564"/>
              <a:gd name="connsiteY1" fmla="*/ 0 h 3346705"/>
              <a:gd name="connsiteX2" fmla="*/ 2621768 w 7698564"/>
              <a:gd name="connsiteY2" fmla="*/ 0 h 3346705"/>
              <a:gd name="connsiteX3" fmla="*/ 6451640 w 7698564"/>
              <a:gd name="connsiteY3" fmla="*/ 0 h 3346705"/>
              <a:gd name="connsiteX4" fmla="*/ 6451640 w 7698564"/>
              <a:gd name="connsiteY4" fmla="*/ 479 h 3346705"/>
              <a:gd name="connsiteX5" fmla="*/ 7698564 w 7698564"/>
              <a:gd name="connsiteY5" fmla="*/ 479 h 3346705"/>
              <a:gd name="connsiteX6" fmla="*/ 7698564 w 7698564"/>
              <a:gd name="connsiteY6" fmla="*/ 3346705 h 3346705"/>
              <a:gd name="connsiteX7" fmla="*/ 0 w 7698564"/>
              <a:gd name="connsiteY7" fmla="*/ 3346705 h 3346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98564" h="3346705">
                <a:moveTo>
                  <a:pt x="1549963" y="0"/>
                </a:moveTo>
                <a:lnTo>
                  <a:pt x="1555540" y="0"/>
                </a:lnTo>
                <a:lnTo>
                  <a:pt x="2621768" y="0"/>
                </a:lnTo>
                <a:lnTo>
                  <a:pt x="6451640" y="0"/>
                </a:lnTo>
                <a:lnTo>
                  <a:pt x="6451640" y="479"/>
                </a:lnTo>
                <a:lnTo>
                  <a:pt x="7698564" y="479"/>
                </a:lnTo>
                <a:lnTo>
                  <a:pt x="7698564" y="3346705"/>
                </a:lnTo>
                <a:lnTo>
                  <a:pt x="0" y="3346705"/>
                </a:lnTo>
                <a:close/>
              </a:path>
            </a:pathLst>
          </a:custGeom>
        </p:spPr>
      </p:pic>
      <p:pic>
        <p:nvPicPr>
          <p:cNvPr id="10" name="Picture 10" descr="A group of people sitting at a table&#10;&#10;Description generated with very high confidence">
            <a:extLst>
              <a:ext uri="{FF2B5EF4-FFF2-40B4-BE49-F238E27FC236}">
                <a16:creationId xmlns:a16="http://schemas.microsoft.com/office/drawing/2014/main" id="{5421D4B9-723A-4324-8BE0-174775A30EA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2793" r="2" b="24373"/>
          <a:stretch/>
        </p:blipFill>
        <p:spPr>
          <a:xfrm>
            <a:off x="20" y="10"/>
            <a:ext cx="5859777" cy="3346695"/>
          </a:xfrm>
          <a:custGeom>
            <a:avLst/>
            <a:gdLst>
              <a:gd name="connsiteX0" fmla="*/ 0 w 5859797"/>
              <a:gd name="connsiteY0" fmla="*/ 0 h 3346705"/>
              <a:gd name="connsiteX1" fmla="*/ 5859797 w 5859797"/>
              <a:gd name="connsiteY1" fmla="*/ 0 h 3346705"/>
              <a:gd name="connsiteX2" fmla="*/ 4309834 w 5859797"/>
              <a:gd name="connsiteY2" fmla="*/ 3346705 h 3346705"/>
              <a:gd name="connsiteX3" fmla="*/ 4304257 w 5859797"/>
              <a:gd name="connsiteY3" fmla="*/ 3346705 h 3346705"/>
              <a:gd name="connsiteX4" fmla="*/ 3238029 w 5859797"/>
              <a:gd name="connsiteY4" fmla="*/ 3346705 h 3346705"/>
              <a:gd name="connsiteX5" fmla="*/ 0 w 5859797"/>
              <a:gd name="connsiteY5" fmla="*/ 3346705 h 3346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59797" h="3346705">
                <a:moveTo>
                  <a:pt x="0" y="0"/>
                </a:moveTo>
                <a:lnTo>
                  <a:pt x="5859797" y="0"/>
                </a:lnTo>
                <a:lnTo>
                  <a:pt x="4309834" y="3346705"/>
                </a:lnTo>
                <a:lnTo>
                  <a:pt x="4304257" y="3346705"/>
                </a:lnTo>
                <a:lnTo>
                  <a:pt x="3238029" y="3346705"/>
                </a:lnTo>
                <a:lnTo>
                  <a:pt x="0" y="3346705"/>
                </a:lnTo>
                <a:close/>
              </a:path>
            </a:pathLst>
          </a:custGeom>
        </p:spPr>
      </p:pic>
      <p:pic>
        <p:nvPicPr>
          <p:cNvPr id="5" name="Picture 5" descr="A picture containing person, wall, indoor, man&#10;&#10;Description generated with very high confidence">
            <a:extLst>
              <a:ext uri="{FF2B5EF4-FFF2-40B4-BE49-F238E27FC236}">
                <a16:creationId xmlns:a16="http://schemas.microsoft.com/office/drawing/2014/main" id="{78D86F78-7D14-4E78-BBB0-743BC2F641A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9245" b="37790"/>
          <a:stretch/>
        </p:blipFill>
        <p:spPr>
          <a:xfrm>
            <a:off x="6350089" y="3511295"/>
            <a:ext cx="5841911" cy="3346705"/>
          </a:xfrm>
          <a:custGeom>
            <a:avLst/>
            <a:gdLst>
              <a:gd name="connsiteX0" fmla="*/ 1549963 w 5841911"/>
              <a:gd name="connsiteY0" fmla="*/ 0 h 3346705"/>
              <a:gd name="connsiteX1" fmla="*/ 1555540 w 5841911"/>
              <a:gd name="connsiteY1" fmla="*/ 0 h 3346705"/>
              <a:gd name="connsiteX2" fmla="*/ 2621768 w 5841911"/>
              <a:gd name="connsiteY2" fmla="*/ 0 h 3346705"/>
              <a:gd name="connsiteX3" fmla="*/ 5841911 w 5841911"/>
              <a:gd name="connsiteY3" fmla="*/ 0 h 3346705"/>
              <a:gd name="connsiteX4" fmla="*/ 5841911 w 5841911"/>
              <a:gd name="connsiteY4" fmla="*/ 3346705 h 3346705"/>
              <a:gd name="connsiteX5" fmla="*/ 0 w 5841911"/>
              <a:gd name="connsiteY5" fmla="*/ 3346705 h 3346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41911" h="3346705">
                <a:moveTo>
                  <a:pt x="1549963" y="0"/>
                </a:moveTo>
                <a:lnTo>
                  <a:pt x="1555540" y="0"/>
                </a:lnTo>
                <a:lnTo>
                  <a:pt x="2621768" y="0"/>
                </a:lnTo>
                <a:lnTo>
                  <a:pt x="5841911" y="0"/>
                </a:lnTo>
                <a:lnTo>
                  <a:pt x="5841911" y="3346705"/>
                </a:lnTo>
                <a:lnTo>
                  <a:pt x="0" y="3346705"/>
                </a:lnTo>
                <a:close/>
              </a:path>
            </a:pathLst>
          </a:custGeom>
        </p:spPr>
      </p:pic>
      <p:pic>
        <p:nvPicPr>
          <p:cNvPr id="3" name="Picture 3" descr="A group of people standing in front of a store&#10;&#10;Description generated with very high confidence">
            <a:extLst>
              <a:ext uri="{FF2B5EF4-FFF2-40B4-BE49-F238E27FC236}">
                <a16:creationId xmlns:a16="http://schemas.microsoft.com/office/drawing/2014/main" id="{7AB3DD5E-8F41-4D7F-A4FB-667C893CB44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2519" r="-2" b="29517"/>
          <a:stretch/>
        </p:blipFill>
        <p:spPr>
          <a:xfrm>
            <a:off x="20" y="3511295"/>
            <a:ext cx="7698544" cy="3346705"/>
          </a:xfrm>
          <a:custGeom>
            <a:avLst/>
            <a:gdLst>
              <a:gd name="connsiteX0" fmla="*/ 0 w 7698564"/>
              <a:gd name="connsiteY0" fmla="*/ 0 h 3346705"/>
              <a:gd name="connsiteX1" fmla="*/ 7698564 w 7698564"/>
              <a:gd name="connsiteY1" fmla="*/ 0 h 3346705"/>
              <a:gd name="connsiteX2" fmla="*/ 6148601 w 7698564"/>
              <a:gd name="connsiteY2" fmla="*/ 3346705 h 3346705"/>
              <a:gd name="connsiteX3" fmla="*/ 6143024 w 7698564"/>
              <a:gd name="connsiteY3" fmla="*/ 3346705 h 3346705"/>
              <a:gd name="connsiteX4" fmla="*/ 5076796 w 7698564"/>
              <a:gd name="connsiteY4" fmla="*/ 3346705 h 3346705"/>
              <a:gd name="connsiteX5" fmla="*/ 1246924 w 7698564"/>
              <a:gd name="connsiteY5" fmla="*/ 3346705 h 3346705"/>
              <a:gd name="connsiteX6" fmla="*/ 1246924 w 7698564"/>
              <a:gd name="connsiteY6" fmla="*/ 3346226 h 3346705"/>
              <a:gd name="connsiteX7" fmla="*/ 0 w 7698564"/>
              <a:gd name="connsiteY7" fmla="*/ 3346226 h 3346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98564" h="3346705">
                <a:moveTo>
                  <a:pt x="0" y="0"/>
                </a:moveTo>
                <a:lnTo>
                  <a:pt x="7698564" y="0"/>
                </a:lnTo>
                <a:lnTo>
                  <a:pt x="6148601" y="3346705"/>
                </a:lnTo>
                <a:lnTo>
                  <a:pt x="6143024" y="3346705"/>
                </a:lnTo>
                <a:lnTo>
                  <a:pt x="5076796" y="3346705"/>
                </a:lnTo>
                <a:lnTo>
                  <a:pt x="1246924" y="3346705"/>
                </a:lnTo>
                <a:lnTo>
                  <a:pt x="1246924" y="3346226"/>
                </a:lnTo>
                <a:lnTo>
                  <a:pt x="0" y="3346226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7819069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>
            <a:hlinkClick r:id="" action="ppaction://media"/>
            <a:extLst>
              <a:ext uri="{FF2B5EF4-FFF2-40B4-BE49-F238E27FC236}">
                <a16:creationId xmlns:a16="http://schemas.microsoft.com/office/drawing/2014/main" id="{FC4A5623-D1C5-4A61-AF87-F3E13866747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686720" y="964397"/>
            <a:ext cx="9222365" cy="4667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9488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04ED8-9109-4C95-A903-CD3B2045D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cs typeface="Calibri Light"/>
              </a:rPr>
              <a:t>Women in the Trades SWAC</a:t>
            </a:r>
            <a:endParaRPr lang="en-US" b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DD1253-8632-4A35-A8C9-7726B91DA06D}"/>
              </a:ext>
            </a:extLst>
          </p:cNvPr>
          <p:cNvSpPr txBox="1"/>
          <p:nvPr/>
        </p:nvSpPr>
        <p:spPr>
          <a:xfrm>
            <a:off x="4686821" y="583233"/>
            <a:ext cx="6874525" cy="563712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28600" indent="-228600">
              <a:lnSpc>
                <a:spcPct val="120000"/>
              </a:lnSpc>
              <a:spcBef>
                <a:spcPts val="1000"/>
              </a:spcBef>
              <a:buChar char="•"/>
            </a:pPr>
            <a:r>
              <a:rPr lang="en-US" sz="2200"/>
              <a:t>Trade’s exploration opportunity for grade 11 and 12 young women to explore the trades in a hands-on, supportive environment</a:t>
            </a:r>
          </a:p>
          <a:p>
            <a:pPr marL="285750" indent="-285750">
              <a:lnSpc>
                <a:spcPct val="120000"/>
              </a:lnSpc>
              <a:spcBef>
                <a:spcPts val="1000"/>
              </a:spcBef>
              <a:buChar char="•"/>
            </a:pPr>
            <a:r>
              <a:rPr lang="en-US" sz="2200"/>
              <a:t>Taste of the Trades Dual Credit includes 8 trades being taught by college instructors </a:t>
            </a:r>
          </a:p>
          <a:p>
            <a:pPr marL="228600" indent="-228600">
              <a:lnSpc>
                <a:spcPct val="120000"/>
              </a:lnSpc>
              <a:spcBef>
                <a:spcPts val="1000"/>
              </a:spcBef>
              <a:buChar char="•"/>
            </a:pPr>
            <a:r>
              <a:rPr lang="en-US" sz="2200"/>
              <a:t>Located at St. Lawrence College Kingston Mon-Fri</a:t>
            </a:r>
          </a:p>
          <a:p>
            <a:pPr marL="228600" indent="-228600">
              <a:lnSpc>
                <a:spcPct val="120000"/>
              </a:lnSpc>
              <a:spcBef>
                <a:spcPts val="1000"/>
              </a:spcBef>
              <a:buChar char="•"/>
            </a:pPr>
            <a:r>
              <a:rPr lang="en-US" sz="2200"/>
              <a:t>Credits:</a:t>
            </a:r>
            <a:endParaRPr lang="en-US"/>
          </a:p>
          <a:p>
            <a:pPr marL="685800" lvl="1" indent="-228600">
              <a:lnSpc>
                <a:spcPct val="120000"/>
              </a:lnSpc>
              <a:spcBef>
                <a:spcPts val="500"/>
              </a:spcBef>
              <a:buChar char="•"/>
            </a:pPr>
            <a:r>
              <a:rPr lang="en-US" sz="2200"/>
              <a:t>Senior English (NBE3C or ENG4C)</a:t>
            </a:r>
          </a:p>
          <a:p>
            <a:pPr marL="685800" lvl="1" indent="-228600">
              <a:lnSpc>
                <a:spcPct val="120000"/>
              </a:lnSpc>
              <a:spcBef>
                <a:spcPts val="500"/>
              </a:spcBef>
              <a:buChar char="•"/>
            </a:pPr>
            <a:r>
              <a:rPr lang="en-US" sz="2200"/>
              <a:t>Taste of the Trades Dual Credit</a:t>
            </a:r>
          </a:p>
          <a:p>
            <a:pPr marL="685800" lvl="1" indent="-228600">
              <a:lnSpc>
                <a:spcPct val="120000"/>
              </a:lnSpc>
              <a:spcBef>
                <a:spcPts val="500"/>
              </a:spcBef>
              <a:buChar char="•"/>
            </a:pPr>
            <a:r>
              <a:rPr lang="en-US" sz="2200"/>
              <a:t>Coop</a:t>
            </a:r>
          </a:p>
          <a:p>
            <a:pPr marL="685800" lvl="1" indent="-228600">
              <a:lnSpc>
                <a:spcPct val="120000"/>
              </a:lnSpc>
              <a:spcBef>
                <a:spcPts val="500"/>
              </a:spcBef>
              <a:buChar char="•"/>
            </a:pPr>
            <a:r>
              <a:rPr lang="en-US" sz="2200"/>
              <a:t>HSG3M Gender Studies</a:t>
            </a:r>
          </a:p>
          <a:p>
            <a:pPr lvl="1">
              <a:lnSpc>
                <a:spcPct val="120000"/>
              </a:lnSpc>
              <a:spcBef>
                <a:spcPts val="500"/>
              </a:spcBef>
            </a:pPr>
            <a:endParaRPr lang="en-US" sz="2200"/>
          </a:p>
        </p:txBody>
      </p:sp>
    </p:spTree>
    <p:extLst>
      <p:ext uri="{BB962C8B-B14F-4D97-AF65-F5344CB8AC3E}">
        <p14:creationId xmlns:p14="http://schemas.microsoft.com/office/powerpoint/2010/main" val="31590504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6">
            <a:extLst>
              <a:ext uri="{FF2B5EF4-FFF2-40B4-BE49-F238E27FC236}">
                <a16:creationId xmlns:a16="http://schemas.microsoft.com/office/drawing/2014/main" id="{367E2C8A-5326-4248-AAF4-A999E4DE4A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oup 18">
            <a:extLst>
              <a:ext uri="{FF2B5EF4-FFF2-40B4-BE49-F238E27FC236}">
                <a16:creationId xmlns:a16="http://schemas.microsoft.com/office/drawing/2014/main" id="{27474A91-1563-4321-983A-F268777C1D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E428E5CB-B3CA-4D26-A3E9-A14E224CA4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5F0A45D1-D7CF-435C-8377-40D67CED17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3D15C5DA-8B9C-4BD3-8306-496CC50E25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8">
              <a:extLst>
                <a:ext uri="{FF2B5EF4-FFF2-40B4-BE49-F238E27FC236}">
                  <a16:creationId xmlns:a16="http://schemas.microsoft.com/office/drawing/2014/main" id="{31DB74B0-5B10-4F02-A42A-ACF2786B65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9">
              <a:extLst>
                <a:ext uri="{FF2B5EF4-FFF2-40B4-BE49-F238E27FC236}">
                  <a16:creationId xmlns:a16="http://schemas.microsoft.com/office/drawing/2014/main" id="{B10917CE-09E5-4DB7-B049-DB23BB9910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id="{3489686A-3094-4FBA-B200-FB349EC717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C329F8B4-5CB6-4AC0-90C8-E462CB3BA6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2">
              <a:extLst>
                <a:ext uri="{FF2B5EF4-FFF2-40B4-BE49-F238E27FC236}">
                  <a16:creationId xmlns:a16="http://schemas.microsoft.com/office/drawing/2014/main" id="{892877A9-5A20-4654-B50E-2FD8FBE5D6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3">
              <a:extLst>
                <a:ext uri="{FF2B5EF4-FFF2-40B4-BE49-F238E27FC236}">
                  <a16:creationId xmlns:a16="http://schemas.microsoft.com/office/drawing/2014/main" id="{D2464979-9BE0-4C5A-87A1-EB420743ED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4">
              <a:extLst>
                <a:ext uri="{FF2B5EF4-FFF2-40B4-BE49-F238E27FC236}">
                  <a16:creationId xmlns:a16="http://schemas.microsoft.com/office/drawing/2014/main" id="{7F9A3EEF-A64A-48FD-9CB1-086096DE61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5">
              <a:extLst>
                <a:ext uri="{FF2B5EF4-FFF2-40B4-BE49-F238E27FC236}">
                  <a16:creationId xmlns:a16="http://schemas.microsoft.com/office/drawing/2014/main" id="{DF9942AA-FD93-429D-820C-CB7A4E80E4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16">
              <a:extLst>
                <a:ext uri="{FF2B5EF4-FFF2-40B4-BE49-F238E27FC236}">
                  <a16:creationId xmlns:a16="http://schemas.microsoft.com/office/drawing/2014/main" id="{6CD24830-ADD5-49F4-8ED3-8275719B1E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7">
              <a:extLst>
                <a:ext uri="{FF2B5EF4-FFF2-40B4-BE49-F238E27FC236}">
                  <a16:creationId xmlns:a16="http://schemas.microsoft.com/office/drawing/2014/main" id="{CA38CDC2-EC01-4A95-B4A1-E0247C2C25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18">
              <a:extLst>
                <a:ext uri="{FF2B5EF4-FFF2-40B4-BE49-F238E27FC236}">
                  <a16:creationId xmlns:a16="http://schemas.microsoft.com/office/drawing/2014/main" id="{603C9AC8-DAC9-4E56-8E68-7DF8563DE0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19">
              <a:extLst>
                <a:ext uri="{FF2B5EF4-FFF2-40B4-BE49-F238E27FC236}">
                  <a16:creationId xmlns:a16="http://schemas.microsoft.com/office/drawing/2014/main" id="{5FCE00BD-04CD-4B45-BD38-06D33D56A3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20">
              <a:extLst>
                <a:ext uri="{FF2B5EF4-FFF2-40B4-BE49-F238E27FC236}">
                  <a16:creationId xmlns:a16="http://schemas.microsoft.com/office/drawing/2014/main" id="{66CAAC19-A5F3-446C-898B-595BF43B51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21">
              <a:extLst>
                <a:ext uri="{FF2B5EF4-FFF2-40B4-BE49-F238E27FC236}">
                  <a16:creationId xmlns:a16="http://schemas.microsoft.com/office/drawing/2014/main" id="{2DC8CCDD-C0E4-4A67-9FB9-4B9712F3D3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22">
              <a:extLst>
                <a:ext uri="{FF2B5EF4-FFF2-40B4-BE49-F238E27FC236}">
                  <a16:creationId xmlns:a16="http://schemas.microsoft.com/office/drawing/2014/main" id="{7B447258-399D-42FB-ADBC-93FD1F61F2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23">
              <a:extLst>
                <a:ext uri="{FF2B5EF4-FFF2-40B4-BE49-F238E27FC236}">
                  <a16:creationId xmlns:a16="http://schemas.microsoft.com/office/drawing/2014/main" id="{8E04158F-A7F3-4541-AAE8-9EE6666FD8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24">
              <a:extLst>
                <a:ext uri="{FF2B5EF4-FFF2-40B4-BE49-F238E27FC236}">
                  <a16:creationId xmlns:a16="http://schemas.microsoft.com/office/drawing/2014/main" id="{1C94124F-687B-4FD1-9615-6C3B3CCC9C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25">
              <a:extLst>
                <a:ext uri="{FF2B5EF4-FFF2-40B4-BE49-F238E27FC236}">
                  <a16:creationId xmlns:a16="http://schemas.microsoft.com/office/drawing/2014/main" id="{2F0AE059-1032-4DF7-B1E4-50DF8B0B69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3" name="Rectangle 41">
            <a:extLst>
              <a:ext uri="{FF2B5EF4-FFF2-40B4-BE49-F238E27FC236}">
                <a16:creationId xmlns:a16="http://schemas.microsoft.com/office/drawing/2014/main" id="{BB589843-C49E-4C9D-9131-33146DE1D6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1683" y="1047102"/>
            <a:ext cx="4484074" cy="5029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8D4EACB-3E10-4127-B378-BAB213AB07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4" r="-2" b="1653"/>
          <a:stretch/>
        </p:blipFill>
        <p:spPr>
          <a:xfrm>
            <a:off x="6090935" y="10"/>
            <a:ext cx="3052075" cy="3429217"/>
          </a:xfrm>
          <a:prstGeom prst="rect">
            <a:avLst/>
          </a:prstGeom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4232C92-D087-4658-8AD6-58043C017D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341" r="463"/>
          <a:stretch/>
        </p:blipFill>
        <p:spPr>
          <a:xfrm>
            <a:off x="9139926" y="10"/>
            <a:ext cx="3052075" cy="3429217"/>
          </a:xfrm>
          <a:prstGeom prst="rect">
            <a:avLst/>
          </a:prstGeom>
          <a:ln>
            <a:noFill/>
          </a:ln>
        </p:spPr>
      </p:pic>
      <p:sp>
        <p:nvSpPr>
          <p:cNvPr id="45" name="Isosceles Triangle 22">
            <a:extLst>
              <a:ext uri="{FF2B5EF4-FFF2-40B4-BE49-F238E27FC236}">
                <a16:creationId xmlns:a16="http://schemas.microsoft.com/office/drawing/2014/main" id="{A78CF3C0-46C2-4554-A8DD-CD890DE33A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2875727" y="5546507"/>
            <a:ext cx="315988" cy="2724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5">
            <a:extLst>
              <a:ext uri="{FF2B5EF4-FFF2-40B4-BE49-F238E27FC236}">
                <a16:creationId xmlns:a16="http://schemas.microsoft.com/office/drawing/2014/main" id="{7FE3F9EB-4FF3-4208-B2BC-CCDE83992F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1682" y="1634393"/>
            <a:ext cx="4483251" cy="391730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9A6BB3-12CD-4403-ADFB-68D370634EB9}"/>
              </a:ext>
            </a:extLst>
          </p:cNvPr>
          <p:cNvSpPr txBox="1"/>
          <p:nvPr/>
        </p:nvSpPr>
        <p:spPr>
          <a:xfrm>
            <a:off x="716002" y="873101"/>
            <a:ext cx="4318879" cy="1072378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pPr algn="ctr"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spc="-150">
                <a:solidFill>
                  <a:srgbClr val="FFFEFF"/>
                </a:solidFill>
                <a:latin typeface="+mj-lt"/>
                <a:ea typeface="+mj-ea"/>
                <a:cs typeface="+mj-cs"/>
              </a:rPr>
              <a:t>Dual Credit Includes:</a:t>
            </a:r>
            <a:r>
              <a:rPr lang="en-US" sz="3600" spc="-150">
                <a:solidFill>
                  <a:srgbClr val="FFFEFF"/>
                </a:solidFill>
                <a:latin typeface="+mj-lt"/>
                <a:ea typeface="+mj-ea"/>
                <a:cs typeface="+mj-cs"/>
              </a:rPr>
              <a:t> 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EF2C5F72-3763-4EDB-A854-117D1CFFE6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3102" y="1655532"/>
            <a:ext cx="4319535" cy="389165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10000"/>
              </a:lnSpc>
            </a:pPr>
            <a:r>
              <a:rPr lang="en-US" b="1">
                <a:solidFill>
                  <a:srgbClr val="FFFFFE"/>
                </a:solidFill>
              </a:rPr>
              <a:t>Carpentry</a:t>
            </a:r>
          </a:p>
          <a:p>
            <a:pPr>
              <a:lnSpc>
                <a:spcPct val="110000"/>
              </a:lnSpc>
            </a:pPr>
            <a:r>
              <a:rPr lang="en-US" b="1">
                <a:solidFill>
                  <a:srgbClr val="FFFFFE"/>
                </a:solidFill>
              </a:rPr>
              <a:t>Millwright</a:t>
            </a:r>
          </a:p>
          <a:p>
            <a:pPr>
              <a:lnSpc>
                <a:spcPct val="110000"/>
              </a:lnSpc>
            </a:pPr>
            <a:r>
              <a:rPr lang="en-US" b="1">
                <a:solidFill>
                  <a:srgbClr val="FFFFFE"/>
                </a:solidFill>
              </a:rPr>
              <a:t>Electrical</a:t>
            </a:r>
          </a:p>
          <a:p>
            <a:pPr>
              <a:lnSpc>
                <a:spcPct val="110000"/>
              </a:lnSpc>
            </a:pPr>
            <a:r>
              <a:rPr lang="en-US" b="1">
                <a:solidFill>
                  <a:srgbClr val="FFFFFE"/>
                </a:solidFill>
              </a:rPr>
              <a:t>Welding</a:t>
            </a:r>
          </a:p>
          <a:p>
            <a:pPr>
              <a:lnSpc>
                <a:spcPct val="110000"/>
              </a:lnSpc>
            </a:pPr>
            <a:r>
              <a:rPr lang="en-US" b="1">
                <a:solidFill>
                  <a:srgbClr val="FFFFFE"/>
                </a:solidFill>
              </a:rPr>
              <a:t>Masonry</a:t>
            </a:r>
          </a:p>
          <a:p>
            <a:pPr>
              <a:lnSpc>
                <a:spcPct val="110000"/>
              </a:lnSpc>
            </a:pPr>
            <a:r>
              <a:rPr lang="en-US" b="1">
                <a:solidFill>
                  <a:srgbClr val="FFFFFE"/>
                </a:solidFill>
              </a:rPr>
              <a:t>Plumbing</a:t>
            </a:r>
          </a:p>
          <a:p>
            <a:pPr>
              <a:lnSpc>
                <a:spcPct val="110000"/>
              </a:lnSpc>
            </a:pPr>
            <a:r>
              <a:rPr lang="en-US" b="1">
                <a:solidFill>
                  <a:srgbClr val="FFFFFE"/>
                </a:solidFill>
              </a:rPr>
              <a:t>Esthetics</a:t>
            </a:r>
          </a:p>
          <a:p>
            <a:pPr>
              <a:lnSpc>
                <a:spcPct val="110000"/>
              </a:lnSpc>
            </a:pPr>
            <a:r>
              <a:rPr lang="en-US" b="1">
                <a:solidFill>
                  <a:srgbClr val="FFFFFE"/>
                </a:solidFill>
              </a:rPr>
              <a:t>Culinary </a:t>
            </a:r>
          </a:p>
          <a:p>
            <a:pPr>
              <a:lnSpc>
                <a:spcPct val="110000"/>
              </a:lnSpc>
            </a:pPr>
            <a:endParaRPr lang="en-US" b="1">
              <a:solidFill>
                <a:srgbClr val="FFFFFE"/>
              </a:solidFill>
            </a:endParaRPr>
          </a:p>
        </p:txBody>
      </p:sp>
      <p:pic>
        <p:nvPicPr>
          <p:cNvPr id="10" name="Content Placeholder 3">
            <a:extLst>
              <a:ext uri="{FF2B5EF4-FFF2-40B4-BE49-F238E27FC236}">
                <a16:creationId xmlns:a16="http://schemas.microsoft.com/office/drawing/2014/main" id="{732983F5-7CA8-42AE-B3CB-7CBD9C7B1E5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873" r="-2" b="-2"/>
          <a:stretch/>
        </p:blipFill>
        <p:spPr>
          <a:xfrm>
            <a:off x="6097587" y="3428999"/>
            <a:ext cx="6094108" cy="3429227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432950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1245351-0B53-420E-A16D-F45DBA5B5A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958" r="3" b="11055"/>
          <a:stretch/>
        </p:blipFill>
        <p:spPr>
          <a:xfrm>
            <a:off x="471944" y="484632"/>
            <a:ext cx="4268712" cy="345425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F418C66-3882-41CE-BF81-0DE13FD9F7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452" r="4" b="4"/>
          <a:stretch/>
        </p:blipFill>
        <p:spPr>
          <a:xfrm>
            <a:off x="477507" y="4108589"/>
            <a:ext cx="2048359" cy="22418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D7C6793-B757-4547-B01F-C3C7CD122F7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550" r="4" b="4"/>
          <a:stretch/>
        </p:blipFill>
        <p:spPr>
          <a:xfrm>
            <a:off x="2686733" y="4106645"/>
            <a:ext cx="2053923" cy="224381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23F8A0D-7859-46D0-AB4C-165D489A990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5462" r="1" b="6778"/>
          <a:stretch/>
        </p:blipFill>
        <p:spPr>
          <a:xfrm>
            <a:off x="4901523" y="484631"/>
            <a:ext cx="6818533" cy="5868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0911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10018-01D4-4F24-9C9F-BAA4883BA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WITTS Student Testimonial </a:t>
            </a:r>
          </a:p>
        </p:txBody>
      </p:sp>
      <p:pic>
        <p:nvPicPr>
          <p:cNvPr id="3" name="Picture 3">
            <a:hlinkClick r:id="" action="ppaction://media"/>
            <a:extLst>
              <a:ext uri="{FF2B5EF4-FFF2-40B4-BE49-F238E27FC236}">
                <a16:creationId xmlns:a16="http://schemas.microsoft.com/office/drawing/2014/main" id="{9D97A2C4-6BB6-47FD-882D-49331F11077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408342" y="1539101"/>
            <a:ext cx="5835804" cy="3733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8907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93B737-594B-4B44-AFDE-7129D20A1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713424"/>
      </p:ext>
    </p:extLst>
  </p:cSld>
  <p:clrMapOvr>
    <a:masterClrMapping/>
  </p:clrMapOvr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f2a323f5-7ffd-4d11-badd-a006b3e38e5d">4ETZJE77HMFJ-2102554853-5045</_dlc_DocId>
    <_dlc_DocIdUrl xmlns="f2a323f5-7ffd-4d11-badd-a006b3e38e5d">
      <Url>https://www.opsba.org/_layouts/15/DocIdRedir.aspx?ID=4ETZJE77HMFJ-2102554853-5045</Url>
      <Description>4ETZJE77HMFJ-2102554853-5045</Description>
    </_dlc_DocIdUr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D0A0004EE51C7419555D12F546DEAB8" ma:contentTypeVersion="2" ma:contentTypeDescription="Create a new document." ma:contentTypeScope="" ma:versionID="d60b562faebcbc18a3cae0b63f568e4f">
  <xsd:schema xmlns:xsd="http://www.w3.org/2001/XMLSchema" xmlns:xs="http://www.w3.org/2001/XMLSchema" xmlns:p="http://schemas.microsoft.com/office/2006/metadata/properties" xmlns:ns1="http://schemas.microsoft.com/sharepoint/v3" xmlns:ns2="f2a323f5-7ffd-4d11-badd-a006b3e38e5d" targetNamespace="http://schemas.microsoft.com/office/2006/metadata/properties" ma:root="true" ma:fieldsID="49153369ac9fb5ad2c630408c1f013e5" ns1:_="" ns2:_="">
    <xsd:import namespace="http://schemas.microsoft.com/sharepoint/v3"/>
    <xsd:import namespace="f2a323f5-7ffd-4d11-badd-a006b3e38e5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1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12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a323f5-7ffd-4d11-badd-a006b3e38e5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39CBF4EF-C4D7-4104-85D4-E4D058CA76CC}"/>
</file>

<file path=customXml/itemProps2.xml><?xml version="1.0" encoding="utf-8"?>
<ds:datastoreItem xmlns:ds="http://schemas.openxmlformats.org/officeDocument/2006/customXml" ds:itemID="{9663E682-C54F-42CD-8CD6-2F3744B3628A}"/>
</file>

<file path=customXml/itemProps3.xml><?xml version="1.0" encoding="utf-8"?>
<ds:datastoreItem xmlns:ds="http://schemas.openxmlformats.org/officeDocument/2006/customXml" ds:itemID="{C24E9917-080E-43F4-8C7D-BC5EF88328BE}"/>
</file>

<file path=customXml/itemProps4.xml><?xml version="1.0" encoding="utf-8"?>
<ds:datastoreItem xmlns:ds="http://schemas.openxmlformats.org/officeDocument/2006/customXml" ds:itemID="{92CFE803-112B-4679-981B-C9E4F02A5580}"/>
</file>

<file path=docProps/app.xml><?xml version="1.0" encoding="utf-8"?>
<Properties xmlns="http://schemas.openxmlformats.org/officeDocument/2006/extended-properties" xmlns:vt="http://schemas.openxmlformats.org/officeDocument/2006/docPropsVTypes">
  <Template>Atlas</Template>
  <TotalTime>0</TotalTime>
  <Words>77</Words>
  <Application>Microsoft Office PowerPoint</Application>
  <PresentationFormat>Widescreen</PresentationFormat>
  <Paragraphs>29</Paragraphs>
  <Slides>11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Agency FB</vt:lpstr>
      <vt:lpstr>Aharoni</vt:lpstr>
      <vt:lpstr>AR DELANEY</vt:lpstr>
      <vt:lpstr>Calibri Light</vt:lpstr>
      <vt:lpstr>Rockwell</vt:lpstr>
      <vt:lpstr>Wingdings</vt:lpstr>
      <vt:lpstr>Atlas</vt:lpstr>
      <vt:lpstr>SWAC &amp; WITTS </vt:lpstr>
      <vt:lpstr>School within a College Program </vt:lpstr>
      <vt:lpstr>PowerPoint Presentation</vt:lpstr>
      <vt:lpstr>PowerPoint Presentation</vt:lpstr>
      <vt:lpstr>Women in the Trades SWAC</vt:lpstr>
      <vt:lpstr>PowerPoint Presentation</vt:lpstr>
      <vt:lpstr>PowerPoint Presentation</vt:lpstr>
      <vt:lpstr>WITTS Student Testimonial 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After SWAC </dc:title>
  <dc:creator>Latchmore, Victoria, S.</dc:creator>
  <cp:lastModifiedBy>Gillam, Scot</cp:lastModifiedBy>
  <cp:revision>7</cp:revision>
  <dcterms:created xsi:type="dcterms:W3CDTF">2019-03-01T02:14:28Z</dcterms:created>
  <dcterms:modified xsi:type="dcterms:W3CDTF">2019-07-03T13:17:25Z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0x0101001D0A0004EE51C7419555D12F546DEAB8</vt:lpwstr>
  </property>
  <property fmtid="{D5CDD505-2E9C-101B-9397-08002B2CF9AE}" pid="3" name="_dlc_DocIdItemGuid">
    <vt:lpwstr>6e40e60d-5213-40fb-9d4c-a85fd7f3719f</vt:lpwstr>
  </property>
</Properties>
</file>