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58" r:id="rId7"/>
    <p:sldId id="281" r:id="rId8"/>
    <p:sldId id="259" r:id="rId9"/>
    <p:sldId id="260" r:id="rId10"/>
    <p:sldId id="285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82" r:id="rId20"/>
    <p:sldId id="283" r:id="rId21"/>
    <p:sldId id="284" r:id="rId22"/>
    <p:sldId id="270" r:id="rId23"/>
    <p:sldId id="271" r:id="rId24"/>
    <p:sldId id="272" r:id="rId25"/>
    <p:sldId id="280" r:id="rId26"/>
    <p:sldId id="273" r:id="rId27"/>
    <p:sldId id="278" r:id="rId28"/>
    <p:sldId id="279" r:id="rId29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Poppins" panose="020B0604020202020204" charset="0"/>
      <p:regular r:id="rId35"/>
      <p:bold r:id="rId36"/>
      <p:italic r:id="rId37"/>
      <p:boldItalic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1DC"/>
    <a:srgbClr val="FDC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.J. Goertz" userId="47658a70-1e2d-4c97-947f-8459bfb74112" providerId="ADAL" clId="{18B7D271-EE8F-4A40-9330-8494C2DDD4DF}"/>
    <pc:docChg chg="undo addSld modSld">
      <pc:chgData name="T.J. Goertz" userId="47658a70-1e2d-4c97-947f-8459bfb74112" providerId="ADAL" clId="{18B7D271-EE8F-4A40-9330-8494C2DDD4DF}" dt="2023-09-06T17:02:59.147" v="92" actId="1076"/>
      <pc:docMkLst>
        <pc:docMk/>
      </pc:docMkLst>
      <pc:sldChg chg="modSp">
        <pc:chgData name="T.J. Goertz" userId="47658a70-1e2d-4c97-947f-8459bfb74112" providerId="ADAL" clId="{18B7D271-EE8F-4A40-9330-8494C2DDD4DF}" dt="2023-09-06T16:41:14.183" v="4" actId="1076"/>
        <pc:sldMkLst>
          <pc:docMk/>
          <pc:sldMk cId="0" sldId="262"/>
        </pc:sldMkLst>
        <pc:spChg chg="mod">
          <ac:chgData name="T.J. Goertz" userId="47658a70-1e2d-4c97-947f-8459bfb74112" providerId="ADAL" clId="{18B7D271-EE8F-4A40-9330-8494C2DDD4DF}" dt="2023-09-06T16:41:14.183" v="4" actId="1076"/>
          <ac:spMkLst>
            <pc:docMk/>
            <pc:sldMk cId="0" sldId="262"/>
            <ac:spMk id="17" creationId="{CBA9402F-5F6A-413E-8AB9-CD98E486515F}"/>
          </ac:spMkLst>
        </pc:spChg>
      </pc:sldChg>
      <pc:sldChg chg="addSp delSp modSp add modAnim modNotesTx">
        <pc:chgData name="T.J. Goertz" userId="47658a70-1e2d-4c97-947f-8459bfb74112" providerId="ADAL" clId="{18B7D271-EE8F-4A40-9330-8494C2DDD4DF}" dt="2023-09-06T17:02:59.147" v="92" actId="1076"/>
        <pc:sldMkLst>
          <pc:docMk/>
          <pc:sldMk cId="3939602245" sldId="285"/>
        </pc:sldMkLst>
        <pc:spChg chg="add del mod">
          <ac:chgData name="T.J. Goertz" userId="47658a70-1e2d-4c97-947f-8459bfb74112" providerId="ADAL" clId="{18B7D271-EE8F-4A40-9330-8494C2DDD4DF}" dt="2023-09-06T16:41:09.628" v="2"/>
          <ac:spMkLst>
            <pc:docMk/>
            <pc:sldMk cId="3939602245" sldId="285"/>
            <ac:spMk id="2" creationId="{A2C22B62-9C4D-46EF-923F-DF2E357FD8BE}"/>
          </ac:spMkLst>
        </pc:spChg>
        <pc:spChg chg="add del mod">
          <ac:chgData name="T.J. Goertz" userId="47658a70-1e2d-4c97-947f-8459bfb74112" providerId="ADAL" clId="{18B7D271-EE8F-4A40-9330-8494C2DDD4DF}" dt="2023-09-06T16:41:09.628" v="2"/>
          <ac:spMkLst>
            <pc:docMk/>
            <pc:sldMk cId="3939602245" sldId="285"/>
            <ac:spMk id="3" creationId="{BB0E1C21-9CF4-4023-8594-7745C6576C31}"/>
          </ac:spMkLst>
        </pc:spChg>
        <pc:spChg chg="add">
          <ac:chgData name="T.J. Goertz" userId="47658a70-1e2d-4c97-947f-8459bfb74112" providerId="ADAL" clId="{18B7D271-EE8F-4A40-9330-8494C2DDD4DF}" dt="2023-09-06T16:41:18.500" v="5"/>
          <ac:spMkLst>
            <pc:docMk/>
            <pc:sldMk cId="3939602245" sldId="285"/>
            <ac:spMk id="4" creationId="{E687247E-ED3E-431B-877C-368026EA8F50}"/>
          </ac:spMkLst>
        </pc:spChg>
        <pc:spChg chg="add mod">
          <ac:chgData name="T.J. Goertz" userId="47658a70-1e2d-4c97-947f-8459bfb74112" providerId="ADAL" clId="{18B7D271-EE8F-4A40-9330-8494C2DDD4DF}" dt="2023-09-06T17:02:59.147" v="92" actId="1076"/>
          <ac:spMkLst>
            <pc:docMk/>
            <pc:sldMk cId="3939602245" sldId="285"/>
            <ac:spMk id="6" creationId="{17578451-A6B4-4B9D-9E6E-75BE653B5693}"/>
          </ac:spMkLst>
        </pc:spChg>
        <pc:picChg chg="add mod">
          <ac:chgData name="T.J. Goertz" userId="47658a70-1e2d-4c97-947f-8459bfb74112" providerId="ADAL" clId="{18B7D271-EE8F-4A40-9330-8494C2DDD4DF}" dt="2023-09-06T17:02:12.835" v="57" actId="1076"/>
          <ac:picMkLst>
            <pc:docMk/>
            <pc:sldMk cId="3939602245" sldId="285"/>
            <ac:picMk id="5" creationId="{6CB316AF-6EC7-4FAE-92D2-D2492F2678D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58A52-1362-4950-8C16-1931FC37C977}" type="datetimeFigureOut">
              <a:rPr lang="en-CA" smtClean="0"/>
              <a:t>2023-09-06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14DA7-5998-4CF3-9311-191BA85777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7678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Make sure the sound on your device is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14DA7-5998-4CF3-9311-191BA85777F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5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27329A7-EE83-4904-A081-B3C99D37E80A}"/>
              </a:ext>
            </a:extLst>
          </p:cNvPr>
          <p:cNvSpPr/>
          <p:nvPr/>
        </p:nvSpPr>
        <p:spPr>
          <a:xfrm>
            <a:off x="7023749" y="5143499"/>
            <a:ext cx="8989729" cy="1708107"/>
          </a:xfrm>
          <a:prstGeom prst="roundRect">
            <a:avLst/>
          </a:prstGeom>
          <a:solidFill>
            <a:srgbClr val="E3E1D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858E3A3-3011-4450-A183-3D4B4559AF75}"/>
              </a:ext>
            </a:extLst>
          </p:cNvPr>
          <p:cNvSpPr/>
          <p:nvPr/>
        </p:nvSpPr>
        <p:spPr>
          <a:xfrm>
            <a:off x="2527949" y="5141632"/>
            <a:ext cx="3503678" cy="1708107"/>
          </a:xfrm>
          <a:prstGeom prst="roundRect">
            <a:avLst/>
          </a:prstGeom>
          <a:solidFill>
            <a:srgbClr val="FDC33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5"/>
          <p:cNvSpPr txBox="1"/>
          <p:nvPr/>
        </p:nvSpPr>
        <p:spPr>
          <a:xfrm>
            <a:off x="2577813" y="5059720"/>
            <a:ext cx="3403950" cy="157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8000" b="1">
                <a:latin typeface="Segoe UI" panose="020B0502040204020203" pitchFamily="34" charset="0"/>
                <a:cs typeface="Segoe UI" panose="020B0502040204020203" pitchFamily="34" charset="0"/>
              </a:rPr>
              <a:t>ROLES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61496" y="5034220"/>
            <a:ext cx="8714234" cy="157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8000" b="1">
                <a:latin typeface="Segoe UI" panose="020B0502040204020203" pitchFamily="34" charset="0"/>
                <a:cs typeface="Segoe UI" panose="020B0502040204020203" pitchFamily="34" charset="0"/>
              </a:rPr>
              <a:t>RESPONSIBILITIES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40885" y="5358969"/>
            <a:ext cx="1823470" cy="114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2"/>
              </a:lnSpc>
            </a:pPr>
            <a:r>
              <a:rPr lang="en-US" sz="6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&amp;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8691946"/>
            <a:ext cx="9675597" cy="54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50" dirty="0">
                <a:solidFill>
                  <a:srgbClr val="080808"/>
                </a:solidFill>
                <a:latin typeface="Arial"/>
                <a:cs typeface="Arial"/>
              </a:rPr>
              <a:t>Local Government Week: October 16 to 20, 2023</a:t>
            </a:r>
          </a:p>
        </p:txBody>
      </p:sp>
      <p:sp>
        <p:nvSpPr>
          <p:cNvPr id="19" name="Freeform 19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6F86D18-3782-4014-8773-D6D6179BBDBD}"/>
              </a:ext>
            </a:extLst>
          </p:cNvPr>
          <p:cNvSpPr/>
          <p:nvPr/>
        </p:nvSpPr>
        <p:spPr>
          <a:xfrm>
            <a:off x="2527949" y="3219925"/>
            <a:ext cx="13485529" cy="1708107"/>
          </a:xfrm>
          <a:prstGeom prst="round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4"/>
          <p:cNvSpPr txBox="1"/>
          <p:nvPr/>
        </p:nvSpPr>
        <p:spPr>
          <a:xfrm>
            <a:off x="1745963" y="3181895"/>
            <a:ext cx="15049500" cy="1636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8000" b="1">
                <a:solidFill>
                  <a:srgbClr val="F7F3E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 BOARD TRUSTEES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8">
            <a:extLst>
              <a:ext uri="{FF2B5EF4-FFF2-40B4-BE49-F238E27FC236}">
                <a16:creationId xmlns:a16="http://schemas.microsoft.com/office/drawing/2014/main" id="{4D8E0840-4D77-4378-BADF-D45DECDBFD85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761562" y="7275989"/>
            <a:ext cx="792927" cy="890559"/>
            <a:chOff x="0" y="0"/>
            <a:chExt cx="633231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3231" cy="711200"/>
            </a:xfrm>
            <a:custGeom>
              <a:avLst/>
              <a:gdLst/>
              <a:ahLst/>
              <a:cxnLst/>
              <a:rect l="l" t="t" r="r" b="b"/>
              <a:pathLst>
                <a:path w="633231" h="711200">
                  <a:moveTo>
                    <a:pt x="316615" y="0"/>
                  </a:moveTo>
                  <a:lnTo>
                    <a:pt x="633231" y="711200"/>
                  </a:lnTo>
                  <a:lnTo>
                    <a:pt x="0" y="711200"/>
                  </a:lnTo>
                  <a:lnTo>
                    <a:pt x="316615" y="0"/>
                  </a:ln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01181" y="7540443"/>
            <a:ext cx="13485637" cy="3266928"/>
            <a:chOff x="0" y="-47625"/>
            <a:chExt cx="3551773" cy="8604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51773" cy="487084"/>
            </a:xfrm>
            <a:custGeom>
              <a:avLst/>
              <a:gdLst/>
              <a:ahLst/>
              <a:cxnLst/>
              <a:rect l="l" t="t" r="r" b="b"/>
              <a:pathLst>
                <a:path w="3551773" h="487084">
                  <a:moveTo>
                    <a:pt x="29278" y="0"/>
                  </a:moveTo>
                  <a:lnTo>
                    <a:pt x="3522494" y="0"/>
                  </a:lnTo>
                  <a:cubicBezTo>
                    <a:pt x="3530259" y="0"/>
                    <a:pt x="3537707" y="3085"/>
                    <a:pt x="3543197" y="8575"/>
                  </a:cubicBezTo>
                  <a:cubicBezTo>
                    <a:pt x="3548688" y="14066"/>
                    <a:pt x="3551773" y="21513"/>
                    <a:pt x="3551773" y="29278"/>
                  </a:cubicBezTo>
                  <a:lnTo>
                    <a:pt x="3551773" y="457806"/>
                  </a:lnTo>
                  <a:cubicBezTo>
                    <a:pt x="3551773" y="465571"/>
                    <a:pt x="3548688" y="473018"/>
                    <a:pt x="3543197" y="478509"/>
                  </a:cubicBezTo>
                  <a:cubicBezTo>
                    <a:pt x="3537707" y="484000"/>
                    <a:pt x="3530259" y="487084"/>
                    <a:pt x="3522494" y="487084"/>
                  </a:cubicBezTo>
                  <a:lnTo>
                    <a:pt x="29278" y="487084"/>
                  </a:lnTo>
                  <a:cubicBezTo>
                    <a:pt x="21513" y="487084"/>
                    <a:pt x="14066" y="484000"/>
                    <a:pt x="8575" y="478509"/>
                  </a:cubicBezTo>
                  <a:cubicBezTo>
                    <a:pt x="3085" y="473018"/>
                    <a:pt x="0" y="465571"/>
                    <a:pt x="0" y="457806"/>
                  </a:cubicBezTo>
                  <a:lnTo>
                    <a:pt x="0" y="29278"/>
                  </a:lnTo>
                  <a:cubicBezTo>
                    <a:pt x="0" y="21513"/>
                    <a:pt x="3085" y="14066"/>
                    <a:pt x="8575" y="8575"/>
                  </a:cubicBezTo>
                  <a:cubicBezTo>
                    <a:pt x="14066" y="3085"/>
                    <a:pt x="21513" y="0"/>
                    <a:pt x="29278" y="0"/>
                  </a:cubicBezTo>
                  <a:close/>
                </a:path>
              </a:pathLst>
            </a:custGeom>
            <a:solidFill>
              <a:srgbClr val="FDC33B"/>
            </a:solidFill>
          </p:spPr>
          <p:txBody>
            <a:bodyPr anchor="ctr"/>
            <a:lstStyle/>
            <a:p>
              <a:r>
                <a:rPr lang="en-US" sz="2500" b="1">
                  <a:latin typeface="Arial" panose="020B0604020202020204" pitchFamily="34" charset="0"/>
                  <a:cs typeface="Arial" panose="020B0604020202020204" pitchFamily="34" charset="0"/>
                </a:rPr>
                <a:t>Indigenous Trustees </a:t>
              </a:r>
              <a:r>
                <a:rPr lang="en-US" sz="2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appointed to the board by their First Nation. More than half of Ontario’s English public English school boards have Indigenous Trustees.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 lang="en-US" sz="2499">
                <a:solidFill>
                  <a:srgbClr val="000000"/>
                </a:solidFill>
                <a:latin typeface="Poppins"/>
              </a:endParaR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464335" y="3760304"/>
            <a:ext cx="3275177" cy="3275164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 t="-272" b="-22585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92386" y="3760304"/>
            <a:ext cx="3275177" cy="3275164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>
                <a:alphaModFix amt="30000"/>
              </a:blip>
              <a:stretch>
                <a:fillRect t="-12500" b="-12500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520437" y="3760304"/>
            <a:ext cx="3275177" cy="3275164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979" b="-21859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548487" y="3760304"/>
            <a:ext cx="3275177" cy="3275164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>
                <a:alphaModFix amt="30000"/>
              </a:blip>
              <a:stretch>
                <a:fillRect t="-6022" b="-43782"/>
              </a:stretch>
            </a:blipFill>
          </p:spPr>
        </p:sp>
      </p:grpSp>
      <p:sp>
        <p:nvSpPr>
          <p:cNvPr id="21" name="TextBox 2">
            <a:extLst>
              <a:ext uri="{FF2B5EF4-FFF2-40B4-BE49-F238E27FC236}">
                <a16:creationId xmlns:a16="http://schemas.microsoft.com/office/drawing/2014/main" id="{D8FBC1E3-E352-45F4-8433-FEE187A8A0BC}"/>
              </a:ext>
            </a:extLst>
          </p:cNvPr>
          <p:cNvSpPr txBox="1"/>
          <p:nvPr/>
        </p:nvSpPr>
        <p:spPr>
          <a:xfrm>
            <a:off x="3953960" y="1714500"/>
            <a:ext cx="10380079" cy="135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4"/>
              </a:lnSpc>
              <a:spcBef>
                <a:spcPct val="0"/>
              </a:spcBef>
            </a:pPr>
            <a:r>
              <a:rPr lang="en-US" sz="8303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TRUSTEES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8">
            <a:extLst>
              <a:ext uri="{FF2B5EF4-FFF2-40B4-BE49-F238E27FC236}">
                <a16:creationId xmlns:a16="http://schemas.microsoft.com/office/drawing/2014/main" id="{F048FD0A-FBAE-4EBA-A938-E9118B6F1B31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733511" y="7275989"/>
            <a:ext cx="792927" cy="890559"/>
            <a:chOff x="0" y="0"/>
            <a:chExt cx="633231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3231" cy="711200"/>
            </a:xfrm>
            <a:custGeom>
              <a:avLst/>
              <a:gdLst/>
              <a:ahLst/>
              <a:cxnLst/>
              <a:rect l="l" t="t" r="r" b="b"/>
              <a:pathLst>
                <a:path w="633231" h="711200">
                  <a:moveTo>
                    <a:pt x="316615" y="0"/>
                  </a:moveTo>
                  <a:lnTo>
                    <a:pt x="633231" y="711200"/>
                  </a:lnTo>
                  <a:lnTo>
                    <a:pt x="0" y="711200"/>
                  </a:lnTo>
                  <a:lnTo>
                    <a:pt x="316615" y="0"/>
                  </a:ln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01181" y="7540443"/>
            <a:ext cx="13485637" cy="3266928"/>
            <a:chOff x="0" y="-47625"/>
            <a:chExt cx="3551773" cy="8604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51773" cy="487084"/>
            </a:xfrm>
            <a:custGeom>
              <a:avLst/>
              <a:gdLst/>
              <a:ahLst/>
              <a:cxnLst/>
              <a:rect l="l" t="t" r="r" b="b"/>
              <a:pathLst>
                <a:path w="3551773" h="487084">
                  <a:moveTo>
                    <a:pt x="29278" y="0"/>
                  </a:moveTo>
                  <a:lnTo>
                    <a:pt x="3522494" y="0"/>
                  </a:lnTo>
                  <a:cubicBezTo>
                    <a:pt x="3530259" y="0"/>
                    <a:pt x="3537707" y="3085"/>
                    <a:pt x="3543197" y="8575"/>
                  </a:cubicBezTo>
                  <a:cubicBezTo>
                    <a:pt x="3548688" y="14066"/>
                    <a:pt x="3551773" y="21513"/>
                    <a:pt x="3551773" y="29278"/>
                  </a:cubicBezTo>
                  <a:lnTo>
                    <a:pt x="3551773" y="457806"/>
                  </a:lnTo>
                  <a:cubicBezTo>
                    <a:pt x="3551773" y="465571"/>
                    <a:pt x="3548688" y="473018"/>
                    <a:pt x="3543197" y="478509"/>
                  </a:cubicBezTo>
                  <a:cubicBezTo>
                    <a:pt x="3537707" y="484000"/>
                    <a:pt x="3530259" y="487084"/>
                    <a:pt x="3522494" y="487084"/>
                  </a:cubicBezTo>
                  <a:lnTo>
                    <a:pt x="29278" y="487084"/>
                  </a:lnTo>
                  <a:cubicBezTo>
                    <a:pt x="21513" y="487084"/>
                    <a:pt x="14066" y="484000"/>
                    <a:pt x="8575" y="478509"/>
                  </a:cubicBezTo>
                  <a:cubicBezTo>
                    <a:pt x="3085" y="473018"/>
                    <a:pt x="0" y="465571"/>
                    <a:pt x="0" y="457806"/>
                  </a:cubicBezTo>
                  <a:lnTo>
                    <a:pt x="0" y="29278"/>
                  </a:lnTo>
                  <a:cubicBezTo>
                    <a:pt x="0" y="21513"/>
                    <a:pt x="3085" y="14066"/>
                    <a:pt x="8575" y="8575"/>
                  </a:cubicBezTo>
                  <a:cubicBezTo>
                    <a:pt x="14066" y="3085"/>
                    <a:pt x="21513" y="0"/>
                    <a:pt x="29278" y="0"/>
                  </a:cubicBezTo>
                  <a:close/>
                </a:path>
              </a:pathLst>
            </a:custGeom>
            <a:solidFill>
              <a:srgbClr val="FDC33B"/>
            </a:solidFill>
          </p:spPr>
          <p:txBody>
            <a:bodyPr anchor="ctr"/>
            <a:lstStyle/>
            <a:p>
              <a:r>
                <a:rPr lang="en-US" sz="25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 Trustees </a:t>
              </a:r>
              <a:r>
                <a:rPr lang="en-US" sz="2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elected by the student body of the board. The Ontario Student Trustees' Association (OSTA-AECO) represents more than two million students.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 lang="en-US" sz="2499">
                <a:solidFill>
                  <a:srgbClr val="000000"/>
                </a:solidFill>
                <a:latin typeface="Poppins"/>
              </a:endParaR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464335" y="3760304"/>
            <a:ext cx="3275177" cy="3275164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 t="-272" b="-22585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92386" y="3760304"/>
            <a:ext cx="3275177" cy="3275164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2500" b="-12500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520437" y="3760304"/>
            <a:ext cx="3275177" cy="3275164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>
                <a:alphaModFix amt="30000"/>
              </a:blip>
              <a:stretch>
                <a:fillRect t="-2979" b="-21859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548487" y="3760304"/>
            <a:ext cx="3275177" cy="3275164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>
                <a:alphaModFix amt="30000"/>
              </a:blip>
              <a:stretch>
                <a:fillRect t="-6022" b="-43782"/>
              </a:stretch>
            </a:blipFill>
          </p:spPr>
        </p:sp>
      </p:grpSp>
      <p:sp>
        <p:nvSpPr>
          <p:cNvPr id="21" name="TextBox 2">
            <a:extLst>
              <a:ext uri="{FF2B5EF4-FFF2-40B4-BE49-F238E27FC236}">
                <a16:creationId xmlns:a16="http://schemas.microsoft.com/office/drawing/2014/main" id="{D574291F-C37C-410E-8F5C-1A7F50ADC830}"/>
              </a:ext>
            </a:extLst>
          </p:cNvPr>
          <p:cNvSpPr txBox="1"/>
          <p:nvPr/>
        </p:nvSpPr>
        <p:spPr>
          <a:xfrm>
            <a:off x="3953960" y="1714500"/>
            <a:ext cx="10380079" cy="135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4"/>
              </a:lnSpc>
              <a:spcBef>
                <a:spcPct val="0"/>
              </a:spcBef>
            </a:pPr>
            <a:r>
              <a:rPr lang="en-US" sz="8303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TRUSTEES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8">
            <a:extLst>
              <a:ext uri="{FF2B5EF4-FFF2-40B4-BE49-F238E27FC236}">
                <a16:creationId xmlns:a16="http://schemas.microsoft.com/office/drawing/2014/main" id="{DCF16A3F-C7E6-4945-BDCF-A4A4E19FEE42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705461" y="7275989"/>
            <a:ext cx="792927" cy="890559"/>
            <a:chOff x="0" y="0"/>
            <a:chExt cx="633231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3231" cy="711200"/>
            </a:xfrm>
            <a:custGeom>
              <a:avLst/>
              <a:gdLst/>
              <a:ahLst/>
              <a:cxnLst/>
              <a:rect l="l" t="t" r="r" b="b"/>
              <a:pathLst>
                <a:path w="633231" h="711200">
                  <a:moveTo>
                    <a:pt x="316615" y="0"/>
                  </a:moveTo>
                  <a:lnTo>
                    <a:pt x="633231" y="711200"/>
                  </a:lnTo>
                  <a:lnTo>
                    <a:pt x="0" y="711200"/>
                  </a:lnTo>
                  <a:lnTo>
                    <a:pt x="316615" y="0"/>
                  </a:ln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01181" y="7721269"/>
            <a:ext cx="13485637" cy="1849398"/>
            <a:chOff x="0" y="0"/>
            <a:chExt cx="3551773" cy="4870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51773" cy="487084"/>
            </a:xfrm>
            <a:custGeom>
              <a:avLst/>
              <a:gdLst/>
              <a:ahLst/>
              <a:cxnLst/>
              <a:rect l="l" t="t" r="r" b="b"/>
              <a:pathLst>
                <a:path w="3551773" h="487084">
                  <a:moveTo>
                    <a:pt x="29278" y="0"/>
                  </a:moveTo>
                  <a:lnTo>
                    <a:pt x="3522494" y="0"/>
                  </a:lnTo>
                  <a:cubicBezTo>
                    <a:pt x="3530259" y="0"/>
                    <a:pt x="3537707" y="3085"/>
                    <a:pt x="3543197" y="8575"/>
                  </a:cubicBezTo>
                  <a:cubicBezTo>
                    <a:pt x="3548688" y="14066"/>
                    <a:pt x="3551773" y="21513"/>
                    <a:pt x="3551773" y="29278"/>
                  </a:cubicBezTo>
                  <a:lnTo>
                    <a:pt x="3551773" y="457806"/>
                  </a:lnTo>
                  <a:cubicBezTo>
                    <a:pt x="3551773" y="465571"/>
                    <a:pt x="3548688" y="473018"/>
                    <a:pt x="3543197" y="478509"/>
                  </a:cubicBezTo>
                  <a:cubicBezTo>
                    <a:pt x="3537707" y="484000"/>
                    <a:pt x="3530259" y="487084"/>
                    <a:pt x="3522494" y="487084"/>
                  </a:cubicBezTo>
                  <a:lnTo>
                    <a:pt x="29278" y="487084"/>
                  </a:lnTo>
                  <a:cubicBezTo>
                    <a:pt x="21513" y="487084"/>
                    <a:pt x="14066" y="484000"/>
                    <a:pt x="8575" y="478509"/>
                  </a:cubicBezTo>
                  <a:cubicBezTo>
                    <a:pt x="3085" y="473018"/>
                    <a:pt x="0" y="465571"/>
                    <a:pt x="0" y="457806"/>
                  </a:cubicBezTo>
                  <a:lnTo>
                    <a:pt x="0" y="29278"/>
                  </a:lnTo>
                  <a:cubicBezTo>
                    <a:pt x="0" y="21513"/>
                    <a:pt x="3085" y="14066"/>
                    <a:pt x="8575" y="8575"/>
                  </a:cubicBezTo>
                  <a:cubicBezTo>
                    <a:pt x="14066" y="3085"/>
                    <a:pt x="21513" y="0"/>
                    <a:pt x="29278" y="0"/>
                  </a:cubicBezTo>
                  <a:close/>
                </a:path>
              </a:pathLst>
            </a:custGeom>
            <a:solidFill>
              <a:srgbClr val="FDC33B"/>
            </a:solidFill>
          </p:spPr>
          <p:txBody>
            <a:bodyPr anchor="ctr"/>
            <a:lstStyle/>
            <a:p>
              <a:r>
                <a:rPr lang="en-US" sz="25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Hospital board/school authority trustees </a:t>
              </a:r>
              <a:r>
                <a:rPr lang="en-US" sz="2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appointed by the Minister of Education for a term of four years, on the same term cycle as publicly elected trustees.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 lang="en-US" sz="2499">
                <a:solidFill>
                  <a:srgbClr val="000000"/>
                </a:solidFill>
                <a:latin typeface="Poppins"/>
              </a:endParaR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464335" y="3760304"/>
            <a:ext cx="3275177" cy="3275164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272" b="-22585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92386" y="3760304"/>
            <a:ext cx="3275177" cy="3275164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>
                <a:alphaModFix amt="30000"/>
              </a:blip>
              <a:stretch>
                <a:fillRect t="-12500" b="-12500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520437" y="3760304"/>
            <a:ext cx="3275177" cy="3275164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>
                <a:alphaModFix amt="30000"/>
              </a:blip>
              <a:stretch>
                <a:fillRect t="-2979" b="-21859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548487" y="3760304"/>
            <a:ext cx="3275177" cy="3275164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>
                <a:alphaModFix amt="30000"/>
              </a:blip>
              <a:stretch>
                <a:fillRect t="-6022" b="-43782"/>
              </a:stretch>
            </a:blipFill>
          </p:spPr>
        </p:sp>
      </p:grpSp>
      <p:sp>
        <p:nvSpPr>
          <p:cNvPr id="21" name="TextBox 2">
            <a:extLst>
              <a:ext uri="{FF2B5EF4-FFF2-40B4-BE49-F238E27FC236}">
                <a16:creationId xmlns:a16="http://schemas.microsoft.com/office/drawing/2014/main" id="{52064C43-09CC-48BD-AA76-D22275925FAC}"/>
              </a:ext>
            </a:extLst>
          </p:cNvPr>
          <p:cNvSpPr txBox="1"/>
          <p:nvPr/>
        </p:nvSpPr>
        <p:spPr>
          <a:xfrm>
            <a:off x="3953960" y="1714500"/>
            <a:ext cx="10380079" cy="135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4"/>
              </a:lnSpc>
              <a:spcBef>
                <a:spcPct val="0"/>
              </a:spcBef>
            </a:pPr>
            <a:r>
              <a:rPr lang="en-US" sz="8303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TRUSTEES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56335" y="1517172"/>
            <a:ext cx="7497190" cy="749716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863" t="-3049" r="-22259" b="-2386"/>
              </a:stretch>
            </a:blipFill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ECCD96B-926B-40B4-ADD9-601143125E96}"/>
              </a:ext>
            </a:extLst>
          </p:cNvPr>
          <p:cNvSpPr/>
          <p:nvPr/>
        </p:nvSpPr>
        <p:spPr>
          <a:xfrm rot="20936583">
            <a:off x="1073884" y="1102404"/>
            <a:ext cx="8685651" cy="7906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BOARD RESPONSIBILITIES</a:t>
            </a:r>
            <a:endParaRPr lang="en-US" sz="5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EBC9DED-7A70-4B7E-864A-AE96F1C44307}"/>
              </a:ext>
            </a:extLst>
          </p:cNvPr>
          <p:cNvSpPr/>
          <p:nvPr/>
        </p:nvSpPr>
        <p:spPr>
          <a:xfrm>
            <a:off x="10544217" y="1790700"/>
            <a:ext cx="6343566" cy="206497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Student achievement and well-being.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8D51C42-9324-4EA8-ABF4-12DDDDEB5E7E}"/>
              </a:ext>
            </a:extLst>
          </p:cNvPr>
          <p:cNvSpPr/>
          <p:nvPr/>
        </p:nvSpPr>
        <p:spPr>
          <a:xfrm>
            <a:off x="10544217" y="4080394"/>
            <a:ext cx="6343566" cy="2209984"/>
          </a:xfrm>
          <a:prstGeom prst="roundRect">
            <a:avLst/>
          </a:prstGeom>
          <a:solidFill>
            <a:srgbClr val="FDC33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effective stewardship of the board’s resources.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12ECA1-779B-4DDC-AC31-439623BC6BCE}"/>
              </a:ext>
            </a:extLst>
          </p:cNvPr>
          <p:cNvSpPr/>
          <p:nvPr/>
        </p:nvSpPr>
        <p:spPr>
          <a:xfrm>
            <a:off x="10544217" y="6515100"/>
            <a:ext cx="6343566" cy="2209984"/>
          </a:xfrm>
          <a:prstGeom prst="roundRect">
            <a:avLst/>
          </a:prstGeom>
          <a:solidFill>
            <a:srgbClr val="E3E1D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Delivering effective and appropriate education programs for their students.</a:t>
            </a:r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CA184942-2365-44AC-85C9-10C64394D389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308314" y="2336036"/>
            <a:ext cx="5550686" cy="5550664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0305" t="-864" r="-40940" b="-57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027702" y="1373356"/>
            <a:ext cx="1865144" cy="186514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 (YOU!)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3467100"/>
            <a:ext cx="6496735" cy="3383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ARE THE PEOPLE IN A SCHOOL BOARD?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802826" y="154156"/>
            <a:ext cx="1865144" cy="186514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Parents &amp; Caregivers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529013" y="687556"/>
            <a:ext cx="1865144" cy="186514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Trustees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240000" y="2905894"/>
            <a:ext cx="1865144" cy="186514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Teachers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240000" y="5519103"/>
            <a:ext cx="1865144" cy="186514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 Workers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529013" y="7734300"/>
            <a:ext cx="1865144" cy="186514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Principals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806986" y="8267700"/>
            <a:ext cx="1856821" cy="1865144"/>
            <a:chOff x="1813" y="0"/>
            <a:chExt cx="809173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Supervisory Officers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027702" y="7048500"/>
            <a:ext cx="1865144" cy="186514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Director of Education</a:t>
              </a:r>
            </a:p>
          </p:txBody>
        </p:sp>
      </p:grpSp>
      <p:sp>
        <p:nvSpPr>
          <p:cNvPr id="33" name="Freeform 8">
            <a:extLst>
              <a:ext uri="{FF2B5EF4-FFF2-40B4-BE49-F238E27FC236}">
                <a16:creationId xmlns:a16="http://schemas.microsoft.com/office/drawing/2014/main" id="{2940789B-04EB-4A89-AB54-666C589DEE74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668" y="0"/>
            <a:ext cx="18456641" cy="6179020"/>
            <a:chOff x="0" y="0"/>
            <a:chExt cx="24608855" cy="823869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322" r="3083" b="35752"/>
            <a:stretch>
              <a:fillRect/>
            </a:stretch>
          </p:blipFill>
          <p:spPr>
            <a:xfrm>
              <a:off x="0" y="0"/>
              <a:ext cx="24608855" cy="8238693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986635" y="7581900"/>
            <a:ext cx="14314730" cy="9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YOU KNOW YOUR SCHOOL BOARD?</a:t>
            </a:r>
          </a:p>
        </p:txBody>
      </p:sp>
      <p:sp>
        <p:nvSpPr>
          <p:cNvPr id="8" name="Freeform 8"/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86635" y="1415017"/>
            <a:ext cx="14314730" cy="9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 District School Board</a:t>
            </a:r>
          </a:p>
        </p:txBody>
      </p:sp>
      <p:sp>
        <p:nvSpPr>
          <p:cNvPr id="8" name="Freeform 8"/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72A81D-D3B8-42BE-8746-579309DD4ABE}"/>
              </a:ext>
            </a:extLst>
          </p:cNvPr>
          <p:cNvSpPr txBox="1">
            <a:spLocks/>
          </p:cNvSpPr>
          <p:nvPr/>
        </p:nvSpPr>
        <p:spPr>
          <a:xfrm>
            <a:off x="1531088" y="3067419"/>
            <a:ext cx="15225823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 THIS SLIDE FOR YOUR LOCAL BOARD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content includes:</a:t>
            </a:r>
          </a:p>
          <a:p>
            <a:pPr>
              <a:spcBef>
                <a:spcPts val="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board facts and figures</a:t>
            </a:r>
          </a:p>
          <a:p>
            <a:pPr>
              <a:spcBef>
                <a:spcPts val="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logo</a:t>
            </a:r>
          </a:p>
          <a:p>
            <a:pPr>
              <a:spcBef>
                <a:spcPts val="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of the Director of Education</a:t>
            </a:r>
          </a:p>
          <a:p>
            <a:pPr>
              <a:spcBef>
                <a:spcPts val="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Photo/list of board of trustees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the head office? What departments are located there?</a:t>
            </a:r>
          </a:p>
          <a:p>
            <a:pPr>
              <a:defRPr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673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86635" y="1415017"/>
            <a:ext cx="14314730" cy="9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 District School Board</a:t>
            </a:r>
          </a:p>
        </p:txBody>
      </p:sp>
      <p:sp>
        <p:nvSpPr>
          <p:cNvPr id="8" name="Freeform 8"/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72A81D-D3B8-42BE-8746-579309DD4ABE}"/>
              </a:ext>
            </a:extLst>
          </p:cNvPr>
          <p:cNvSpPr txBox="1">
            <a:spLocks/>
          </p:cNvSpPr>
          <p:nvPr/>
        </p:nvSpPr>
        <p:spPr>
          <a:xfrm>
            <a:off x="1531088" y="3067419"/>
            <a:ext cx="15225823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 THIS SLIDE FOR YOUR LOCAL BOARD</a:t>
            </a:r>
          </a:p>
          <a:p>
            <a:pPr>
              <a:spcBef>
                <a:spcPts val="0"/>
              </a:spcBef>
            </a:pPr>
            <a:endParaRPr lang="en-US" alt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content includes:</a:t>
            </a:r>
          </a:p>
          <a:p>
            <a:pPr>
              <a:spcBef>
                <a:spcPts val="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your board’s current priorities and main initiatives</a:t>
            </a:r>
          </a:p>
          <a:p>
            <a:pPr>
              <a:spcBef>
                <a:spcPts val="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board advisory committees here, including PIC, SEAC, Indigenous Education, etc.</a:t>
            </a:r>
          </a:p>
          <a:p>
            <a:pPr marL="0" indent="0">
              <a:buNone/>
            </a:pP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96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86635" y="1415017"/>
            <a:ext cx="14314730" cy="9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 District School Board</a:t>
            </a:r>
          </a:p>
        </p:txBody>
      </p:sp>
      <p:sp>
        <p:nvSpPr>
          <p:cNvPr id="8" name="Freeform 8"/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72A81D-D3B8-42BE-8746-579309DD4ABE}"/>
              </a:ext>
            </a:extLst>
          </p:cNvPr>
          <p:cNvSpPr txBox="1">
            <a:spLocks/>
          </p:cNvSpPr>
          <p:nvPr/>
        </p:nvSpPr>
        <p:spPr>
          <a:xfrm>
            <a:off x="1531088" y="3067419"/>
            <a:ext cx="15225823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 THIS SLIDE FOR YOUR LOCAL BOARD</a:t>
            </a: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content includes:</a:t>
            </a:r>
          </a:p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Highlighting a key program, photos, videos</a:t>
            </a:r>
          </a:p>
          <a:p>
            <a:pPr marL="0" indent="0">
              <a:buNone/>
            </a:pP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5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67600" y="0"/>
            <a:ext cx="5365076" cy="10287000"/>
            <a:chOff x="0" y="0"/>
            <a:chExt cx="715343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811" r="10811"/>
            <a:stretch>
              <a:fillRect/>
            </a:stretch>
          </p:blipFill>
          <p:spPr>
            <a:xfrm>
              <a:off x="0" y="0"/>
              <a:ext cx="7153435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922924" y="0"/>
            <a:ext cx="5365076" cy="5102502"/>
            <a:chOff x="0" y="0"/>
            <a:chExt cx="7153435" cy="680333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4951" r="14951"/>
            <a:stretch>
              <a:fillRect/>
            </a:stretch>
          </p:blipFill>
          <p:spPr>
            <a:xfrm>
              <a:off x="0" y="0"/>
              <a:ext cx="7153435" cy="680333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922924" y="5184498"/>
            <a:ext cx="5365076" cy="5102502"/>
            <a:chOff x="0" y="0"/>
            <a:chExt cx="7153435" cy="680333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4907" r="14907"/>
            <a:stretch>
              <a:fillRect/>
            </a:stretch>
          </p:blipFill>
          <p:spPr>
            <a:xfrm>
              <a:off x="0" y="0"/>
              <a:ext cx="7153435" cy="6803336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028700" y="2552700"/>
            <a:ext cx="5276424" cy="502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54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DO </a:t>
            </a:r>
            <a:r>
              <a:rPr lang="en-US" sz="5400" b="1" u="sng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</a:t>
            </a:r>
            <a:r>
              <a:rPr lang="en-US" sz="54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THINK ARE SOME ISSUES RELATED TO EDUCATION?</a:t>
            </a:r>
          </a:p>
        </p:txBody>
      </p:sp>
      <p:sp>
        <p:nvSpPr>
          <p:cNvPr id="13" name="Freeform 13"/>
          <p:cNvSpPr/>
          <p:nvPr/>
        </p:nvSpPr>
        <p:spPr>
          <a:xfrm>
            <a:off x="5307243" y="1028700"/>
            <a:ext cx="1791541" cy="1455627"/>
          </a:xfrm>
          <a:custGeom>
            <a:avLst/>
            <a:gdLst/>
            <a:ahLst/>
            <a:cxnLst/>
            <a:rect l="l" t="t" r="r" b="b"/>
            <a:pathLst>
              <a:path w="1791541" h="1455627">
                <a:moveTo>
                  <a:pt x="0" y="0"/>
                </a:moveTo>
                <a:lnTo>
                  <a:pt x="1791541" y="0"/>
                </a:lnTo>
                <a:lnTo>
                  <a:pt x="1791541" y="1455626"/>
                </a:lnTo>
                <a:lnTo>
                  <a:pt x="0" y="1455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2454764A-EC59-4CF7-B286-9C38EA04696B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49329" y="0"/>
            <a:ext cx="7438671" cy="10287000"/>
            <a:chOff x="0" y="0"/>
            <a:chExt cx="991822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937" r="20937"/>
            <a:stretch>
              <a:fillRect/>
            </a:stretch>
          </p:blipFill>
          <p:spPr>
            <a:xfrm>
              <a:off x="0" y="0"/>
              <a:ext cx="9918228" cy="137160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19543" y="2379265"/>
            <a:ext cx="9045479" cy="171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5500" b="1">
                <a:solidFill>
                  <a:srgbClr val="08080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BRIEF HISTORY OF </a:t>
            </a:r>
          </a:p>
          <a:p>
            <a:pPr>
              <a:lnSpc>
                <a:spcPts val="6999"/>
              </a:lnSpc>
            </a:pPr>
            <a:r>
              <a:rPr lang="en-US" sz="5500" b="1">
                <a:solidFill>
                  <a:srgbClr val="08080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 BOARD TRUSTEES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9543" y="4607869"/>
            <a:ext cx="8651983" cy="325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board trustees are the oldest form of elected representation in Ontario. 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office has been in existence since 1807 and represents citizens in the education decision-making process.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election of school board trustees is governed by the Education Act and the Municipal Elections Act, 1996. Both are the laws or rules that trustees follow.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03234" y="9176815"/>
            <a:ext cx="4004248" cy="617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8"/>
              </a:lnSpc>
              <a:spcBef>
                <a:spcPct val="0"/>
              </a:spcBef>
            </a:pPr>
            <a:r>
              <a:rPr lang="en-US" sz="1929" i="1">
                <a:solidFill>
                  <a:srgbClr val="F7F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Meeting of the School Trustees</a:t>
            </a:r>
          </a:p>
          <a:p>
            <a:pPr>
              <a:lnSpc>
                <a:spcPts val="2508"/>
              </a:lnSpc>
              <a:spcBef>
                <a:spcPct val="0"/>
              </a:spcBef>
            </a:pPr>
            <a:r>
              <a:rPr lang="en-US" sz="1929" i="1">
                <a:solidFill>
                  <a:srgbClr val="F7F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Harris,1885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67600" y="0"/>
            <a:ext cx="5365076" cy="10287000"/>
            <a:chOff x="0" y="0"/>
            <a:chExt cx="715343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811" r="10811"/>
            <a:stretch>
              <a:fillRect/>
            </a:stretch>
          </p:blipFill>
          <p:spPr>
            <a:xfrm>
              <a:off x="0" y="0"/>
              <a:ext cx="7153435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922924" y="0"/>
            <a:ext cx="5365076" cy="5102502"/>
            <a:chOff x="0" y="0"/>
            <a:chExt cx="7153435" cy="680333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4951" r="14951"/>
            <a:stretch>
              <a:fillRect/>
            </a:stretch>
          </p:blipFill>
          <p:spPr>
            <a:xfrm>
              <a:off x="0" y="0"/>
              <a:ext cx="7153435" cy="680333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922924" y="5184498"/>
            <a:ext cx="5365076" cy="5102502"/>
            <a:chOff x="0" y="0"/>
            <a:chExt cx="7153435" cy="680333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4907" r="14907"/>
            <a:stretch>
              <a:fillRect/>
            </a:stretch>
          </p:blipFill>
          <p:spPr>
            <a:xfrm>
              <a:off x="0" y="0"/>
              <a:ext cx="7153435" cy="680333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7467600" y="0"/>
            <a:ext cx="5365076" cy="1485874"/>
            <a:chOff x="0" y="0"/>
            <a:chExt cx="1413024" cy="3913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13024" cy="391341"/>
            </a:xfrm>
            <a:custGeom>
              <a:avLst/>
              <a:gdLst/>
              <a:ahLst/>
              <a:cxnLst/>
              <a:rect l="l" t="t" r="r" b="b"/>
              <a:pathLst>
                <a:path w="1413024" h="391341">
                  <a:moveTo>
                    <a:pt x="0" y="0"/>
                  </a:moveTo>
                  <a:lnTo>
                    <a:pt x="1413024" y="0"/>
                  </a:lnTo>
                  <a:lnTo>
                    <a:pt x="1413024" y="391341"/>
                  </a:lnTo>
                  <a:lnTo>
                    <a:pt x="0" y="3913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Capital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67600" y="1485874"/>
            <a:ext cx="5365076" cy="1485874"/>
            <a:chOff x="0" y="0"/>
            <a:chExt cx="1413024" cy="39134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13024" cy="391341"/>
            </a:xfrm>
            <a:custGeom>
              <a:avLst/>
              <a:gdLst/>
              <a:ahLst/>
              <a:cxnLst/>
              <a:rect l="l" t="t" r="r" b="b"/>
              <a:pathLst>
                <a:path w="1413024" h="391341">
                  <a:moveTo>
                    <a:pt x="0" y="0"/>
                  </a:moveTo>
                  <a:lnTo>
                    <a:pt x="1413024" y="0"/>
                  </a:lnTo>
                  <a:lnTo>
                    <a:pt x="1413024" y="391341"/>
                  </a:lnTo>
                  <a:lnTo>
                    <a:pt x="0" y="391341"/>
                  </a:lnTo>
                  <a:close/>
                </a:path>
              </a:pathLst>
            </a:custGeom>
            <a:solidFill>
              <a:srgbClr val="FDC33B"/>
            </a:solidFill>
          </p:spPr>
          <p:txBody>
            <a:bodyPr lIns="91440" tIns="45720" rIns="91440" bIns="45720" anchor="ctr"/>
            <a:lstStyle/>
            <a:p>
              <a:pPr algn="ctr"/>
              <a:r>
                <a:rPr lang="en-US" sz="3500" dirty="0">
                  <a:solidFill>
                    <a:srgbClr val="000000"/>
                  </a:solidFill>
                  <a:latin typeface="Arial"/>
                  <a:cs typeface="Arial"/>
                </a:rPr>
                <a:t>Child care</a:t>
              </a:r>
              <a:endParaRPr lang="en-US" sz="35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467600" y="2754757"/>
            <a:ext cx="5365076" cy="3303095"/>
            <a:chOff x="0" y="-57150"/>
            <a:chExt cx="1413024" cy="8699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3024" cy="462306"/>
            </a:xfrm>
            <a:custGeom>
              <a:avLst/>
              <a:gdLst/>
              <a:ahLst/>
              <a:cxnLst/>
              <a:rect l="l" t="t" r="r" b="b"/>
              <a:pathLst>
                <a:path w="1413024" h="462306">
                  <a:moveTo>
                    <a:pt x="0" y="0"/>
                  </a:moveTo>
                  <a:lnTo>
                    <a:pt x="1413024" y="0"/>
                  </a:lnTo>
                  <a:lnTo>
                    <a:pt x="1413024" y="462306"/>
                  </a:lnTo>
                  <a:lnTo>
                    <a:pt x="0" y="462306"/>
                  </a:lnTo>
                  <a:close/>
                </a:path>
              </a:pathLst>
            </a:custGeom>
            <a:solidFill>
              <a:srgbClr val="E3E1DC"/>
            </a:solidFill>
          </p:spPr>
          <p:txBody>
            <a:bodyPr anchor="ctr"/>
            <a:lstStyle/>
            <a:p>
              <a:pPr algn="ctr">
                <a:lnSpc>
                  <a:spcPts val="4159"/>
                </a:lnSpc>
              </a:pPr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Children and Youth Mental Health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59"/>
                </a:lnSpc>
              </a:pPr>
              <a:endParaRPr lang="en-US" sz="31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467600" y="4510074"/>
            <a:ext cx="5365076" cy="3303092"/>
            <a:chOff x="0" y="-57150"/>
            <a:chExt cx="1413024" cy="869950"/>
          </a:xfrm>
        </p:grpSpPr>
        <p:sp>
          <p:nvSpPr>
            <p:cNvPr id="23" name="Freeform 23"/>
            <p:cNvSpPr/>
            <p:nvPr/>
          </p:nvSpPr>
          <p:spPr>
            <a:xfrm>
              <a:off x="0" y="-3010"/>
              <a:ext cx="1413024" cy="544279"/>
            </a:xfrm>
            <a:custGeom>
              <a:avLst/>
              <a:gdLst/>
              <a:ahLst/>
              <a:cxnLst/>
              <a:rect l="l" t="t" r="r" b="b"/>
              <a:pathLst>
                <a:path w="1413024" h="517186">
                  <a:moveTo>
                    <a:pt x="0" y="0"/>
                  </a:moveTo>
                  <a:lnTo>
                    <a:pt x="1413024" y="0"/>
                  </a:lnTo>
                  <a:lnTo>
                    <a:pt x="1413024" y="517186"/>
                  </a:lnTo>
                  <a:lnTo>
                    <a:pt x="0" y="5171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Equity, Diversity, and Inclusion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60"/>
                </a:lnSpc>
                <a:spcBef>
                  <a:spcPct val="0"/>
                </a:spcBef>
              </a:pPr>
              <a:endParaRPr lang="en-US" sz="3500" u="none" strike="noStrik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467600" y="6690756"/>
            <a:ext cx="5365076" cy="1829301"/>
            <a:chOff x="0" y="0"/>
            <a:chExt cx="1413024" cy="48179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13024" cy="481791"/>
            </a:xfrm>
            <a:custGeom>
              <a:avLst/>
              <a:gdLst/>
              <a:ahLst/>
              <a:cxnLst/>
              <a:rect l="l" t="t" r="r" b="b"/>
              <a:pathLst>
                <a:path w="1413024" h="481791">
                  <a:moveTo>
                    <a:pt x="0" y="0"/>
                  </a:moveTo>
                  <a:lnTo>
                    <a:pt x="1413024" y="0"/>
                  </a:lnTo>
                  <a:lnTo>
                    <a:pt x="1413024" y="481791"/>
                  </a:lnTo>
                  <a:lnTo>
                    <a:pt x="0" y="481791"/>
                  </a:lnTo>
                  <a:close/>
                </a:path>
              </a:pathLst>
            </a:custGeom>
            <a:solidFill>
              <a:srgbClr val="FDC33B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Facilities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467600" y="8520057"/>
            <a:ext cx="5365076" cy="1766943"/>
            <a:chOff x="0" y="0"/>
            <a:chExt cx="1413024" cy="46536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413024" cy="465368"/>
            </a:xfrm>
            <a:custGeom>
              <a:avLst/>
              <a:gdLst/>
              <a:ahLst/>
              <a:cxnLst/>
              <a:rect l="l" t="t" r="r" b="b"/>
              <a:pathLst>
                <a:path w="1413024" h="465368">
                  <a:moveTo>
                    <a:pt x="0" y="0"/>
                  </a:moveTo>
                  <a:lnTo>
                    <a:pt x="1413024" y="0"/>
                  </a:lnTo>
                  <a:lnTo>
                    <a:pt x="1413024" y="465368"/>
                  </a:lnTo>
                  <a:lnTo>
                    <a:pt x="0" y="465368"/>
                  </a:lnTo>
                  <a:close/>
                </a:path>
              </a:pathLst>
            </a:custGeom>
            <a:solidFill>
              <a:srgbClr val="E3E1DC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Healthy Schools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922924" y="1450948"/>
            <a:ext cx="5365076" cy="3413473"/>
            <a:chOff x="0" y="-86221"/>
            <a:chExt cx="1413024" cy="899021"/>
          </a:xfrm>
        </p:grpSpPr>
        <p:sp>
          <p:nvSpPr>
            <p:cNvPr id="32" name="Freeform 32"/>
            <p:cNvSpPr/>
            <p:nvPr/>
          </p:nvSpPr>
          <p:spPr>
            <a:xfrm>
              <a:off x="0" y="-86221"/>
              <a:ext cx="1413024" cy="399386"/>
            </a:xfrm>
            <a:custGeom>
              <a:avLst/>
              <a:gdLst/>
              <a:ahLst/>
              <a:cxnLst/>
              <a:rect l="l" t="t" r="r" b="b"/>
              <a:pathLst>
                <a:path w="1413024" h="450562">
                  <a:moveTo>
                    <a:pt x="0" y="0"/>
                  </a:moveTo>
                  <a:lnTo>
                    <a:pt x="1413024" y="0"/>
                  </a:lnTo>
                  <a:lnTo>
                    <a:pt x="1413024" y="450562"/>
                  </a:lnTo>
                  <a:lnTo>
                    <a:pt x="0" y="450562"/>
                  </a:lnTo>
                  <a:close/>
                </a:path>
              </a:pathLst>
            </a:custGeom>
            <a:solidFill>
              <a:srgbClr val="FDC33B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Indigenous Education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927028" y="-220568"/>
            <a:ext cx="5365076" cy="3223080"/>
            <a:chOff x="0" y="-57150"/>
            <a:chExt cx="1413024" cy="869950"/>
          </a:xfrm>
        </p:grpSpPr>
        <p:sp>
          <p:nvSpPr>
            <p:cNvPr id="35" name="Freeform 35"/>
            <p:cNvSpPr/>
            <p:nvPr/>
          </p:nvSpPr>
          <p:spPr>
            <a:xfrm>
              <a:off x="0" y="3085"/>
              <a:ext cx="1413024" cy="407578"/>
            </a:xfrm>
            <a:custGeom>
              <a:avLst/>
              <a:gdLst/>
              <a:ahLst/>
              <a:cxnLst/>
              <a:rect l="l" t="t" r="r" b="b"/>
              <a:pathLst>
                <a:path w="1413024" h="468364">
                  <a:moveTo>
                    <a:pt x="0" y="0"/>
                  </a:moveTo>
                  <a:lnTo>
                    <a:pt x="1413024" y="0"/>
                  </a:lnTo>
                  <a:lnTo>
                    <a:pt x="1413024" y="468364"/>
                  </a:lnTo>
                  <a:lnTo>
                    <a:pt x="0" y="4683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 Education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60"/>
                </a:lnSpc>
                <a:spcBef>
                  <a:spcPct val="0"/>
                </a:spcBef>
              </a:pPr>
              <a:endParaRPr lang="en-US" sz="3200" u="none" strike="noStrik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922924" y="2965914"/>
            <a:ext cx="5365076" cy="3497577"/>
            <a:chOff x="-33114" y="-87300"/>
            <a:chExt cx="1413024" cy="900100"/>
          </a:xfrm>
        </p:grpSpPr>
        <p:sp>
          <p:nvSpPr>
            <p:cNvPr id="38" name="Freeform 38"/>
            <p:cNvSpPr/>
            <p:nvPr/>
          </p:nvSpPr>
          <p:spPr>
            <a:xfrm>
              <a:off x="-33114" y="-87300"/>
              <a:ext cx="1413024" cy="451056"/>
            </a:xfrm>
            <a:custGeom>
              <a:avLst/>
              <a:gdLst/>
              <a:ahLst/>
              <a:cxnLst/>
              <a:rect l="l" t="t" r="r" b="b"/>
              <a:pathLst>
                <a:path w="1413024" h="420952">
                  <a:moveTo>
                    <a:pt x="0" y="0"/>
                  </a:moveTo>
                  <a:lnTo>
                    <a:pt x="1413024" y="0"/>
                  </a:lnTo>
                  <a:lnTo>
                    <a:pt x="1413024" y="420952"/>
                  </a:lnTo>
                  <a:lnTo>
                    <a:pt x="0" y="420952"/>
                  </a:lnTo>
                  <a:close/>
                </a:path>
              </a:pathLst>
            </a:custGeom>
            <a:solidFill>
              <a:srgbClr val="E3E1DC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 Achievement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922924" y="4713224"/>
            <a:ext cx="5365076" cy="2032271"/>
            <a:chOff x="0" y="0"/>
            <a:chExt cx="1413024" cy="51718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413024" cy="517186"/>
            </a:xfrm>
            <a:custGeom>
              <a:avLst/>
              <a:gdLst/>
              <a:ahLst/>
              <a:cxnLst/>
              <a:rect l="l" t="t" r="r" b="b"/>
              <a:pathLst>
                <a:path w="1413024" h="517186">
                  <a:moveTo>
                    <a:pt x="0" y="0"/>
                  </a:moveTo>
                  <a:lnTo>
                    <a:pt x="1413024" y="0"/>
                  </a:lnTo>
                  <a:lnTo>
                    <a:pt x="1413024" y="517186"/>
                  </a:lnTo>
                  <a:lnTo>
                    <a:pt x="0" y="5171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Well-being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60"/>
                </a:lnSpc>
                <a:spcBef>
                  <a:spcPct val="0"/>
                </a:spcBef>
              </a:pPr>
              <a:endParaRPr lang="en-US" sz="3500" u="none" strike="noStrik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922924" y="6449912"/>
            <a:ext cx="5365076" cy="3570395"/>
            <a:chOff x="0" y="-57150"/>
            <a:chExt cx="1413024" cy="869950"/>
          </a:xfrm>
        </p:grpSpPr>
        <p:sp>
          <p:nvSpPr>
            <p:cNvPr id="44" name="Freeform 44"/>
            <p:cNvSpPr/>
            <p:nvPr/>
          </p:nvSpPr>
          <p:spPr>
            <a:xfrm>
              <a:off x="0" y="2785"/>
              <a:ext cx="1413024" cy="446396"/>
            </a:xfrm>
            <a:custGeom>
              <a:avLst/>
              <a:gdLst/>
              <a:ahLst/>
              <a:cxnLst/>
              <a:rect l="l" t="t" r="r" b="b"/>
              <a:pathLst>
                <a:path w="1413024" h="446396">
                  <a:moveTo>
                    <a:pt x="0" y="0"/>
                  </a:moveTo>
                  <a:lnTo>
                    <a:pt x="1413024" y="0"/>
                  </a:lnTo>
                  <a:lnTo>
                    <a:pt x="1413024" y="446396"/>
                  </a:lnTo>
                  <a:lnTo>
                    <a:pt x="0" y="446396"/>
                  </a:lnTo>
                  <a:close/>
                </a:path>
              </a:pathLst>
            </a:custGeom>
            <a:solidFill>
              <a:srgbClr val="FDC33B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Transportation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TextBox 8">
            <a:extLst>
              <a:ext uri="{FF2B5EF4-FFF2-40B4-BE49-F238E27FC236}">
                <a16:creationId xmlns:a16="http://schemas.microsoft.com/office/drawing/2014/main" id="{5ADE9AB7-C3EC-4201-8049-16D08EBB8536}"/>
              </a:ext>
            </a:extLst>
          </p:cNvPr>
          <p:cNvSpPr txBox="1"/>
          <p:nvPr/>
        </p:nvSpPr>
        <p:spPr>
          <a:xfrm>
            <a:off x="1295400" y="3626856"/>
            <a:ext cx="5276424" cy="2978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SOME ISSUES RELATED TO EDUCATION</a:t>
            </a:r>
          </a:p>
        </p:txBody>
      </p:sp>
      <p:grpSp>
        <p:nvGrpSpPr>
          <p:cNvPr id="50" name="Group 37">
            <a:extLst>
              <a:ext uri="{FF2B5EF4-FFF2-40B4-BE49-F238E27FC236}">
                <a16:creationId xmlns:a16="http://schemas.microsoft.com/office/drawing/2014/main" id="{912FC81C-051F-4E0E-8438-B61636F50C1C}"/>
              </a:ext>
            </a:extLst>
          </p:cNvPr>
          <p:cNvGrpSpPr/>
          <p:nvPr/>
        </p:nvGrpSpPr>
        <p:grpSpPr>
          <a:xfrm>
            <a:off x="12922925" y="3107061"/>
            <a:ext cx="5365076" cy="7179938"/>
            <a:chOff x="-40138" y="-57150"/>
            <a:chExt cx="1413024" cy="1803712"/>
          </a:xfrm>
        </p:grpSpPr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08771C7B-4746-4AF3-A23B-2CDC3521EB94}"/>
                </a:ext>
              </a:extLst>
            </p:cNvPr>
            <p:cNvSpPr/>
            <p:nvPr/>
          </p:nvSpPr>
          <p:spPr>
            <a:xfrm>
              <a:off x="-40138" y="1302639"/>
              <a:ext cx="1413024" cy="443923"/>
            </a:xfrm>
            <a:custGeom>
              <a:avLst/>
              <a:gdLst/>
              <a:ahLst/>
              <a:cxnLst/>
              <a:rect l="l" t="t" r="r" b="b"/>
              <a:pathLst>
                <a:path w="1413024" h="420952">
                  <a:moveTo>
                    <a:pt x="0" y="0"/>
                  </a:moveTo>
                  <a:lnTo>
                    <a:pt x="1413024" y="0"/>
                  </a:lnTo>
                  <a:lnTo>
                    <a:pt x="1413024" y="420952"/>
                  </a:lnTo>
                  <a:lnTo>
                    <a:pt x="0" y="420952"/>
                  </a:lnTo>
                  <a:close/>
                </a:path>
              </a:pathLst>
            </a:custGeom>
            <a:solidFill>
              <a:srgbClr val="E3E1DC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</a:p>
          </p:txBody>
        </p:sp>
        <p:sp>
          <p:nvSpPr>
            <p:cNvPr id="52" name="TextBox 39">
              <a:extLst>
                <a:ext uri="{FF2B5EF4-FFF2-40B4-BE49-F238E27FC236}">
                  <a16:creationId xmlns:a16="http://schemas.microsoft.com/office/drawing/2014/main" id="{DD3ABAF4-46A0-4415-BFFC-D72DA2D8A615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Freeform 8">
            <a:extLst>
              <a:ext uri="{FF2B5EF4-FFF2-40B4-BE49-F238E27FC236}">
                <a16:creationId xmlns:a16="http://schemas.microsoft.com/office/drawing/2014/main" id="{F84F1EED-6E7E-46A2-A0C0-5F927BFA425B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51065" y="3181007"/>
            <a:ext cx="8592935" cy="5924893"/>
            <a:chOff x="0" y="0"/>
            <a:chExt cx="2263160" cy="15604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160" cy="1560466"/>
            </a:xfrm>
            <a:custGeom>
              <a:avLst/>
              <a:gdLst/>
              <a:ahLst/>
              <a:cxnLst/>
              <a:rect l="l" t="t" r="r" b="b"/>
              <a:pathLst>
                <a:path w="2263160" h="1560466">
                  <a:moveTo>
                    <a:pt x="0" y="0"/>
                  </a:moveTo>
                  <a:lnTo>
                    <a:pt x="2263160" y="0"/>
                  </a:lnTo>
                  <a:lnTo>
                    <a:pt x="2263160" y="1560466"/>
                  </a:lnTo>
                  <a:lnTo>
                    <a:pt x="0" y="1560466"/>
                  </a:lnTo>
                  <a:close/>
                </a:path>
              </a:pathLst>
            </a:custGeom>
            <a:solidFill>
              <a:srgbClr val="FDC33B"/>
            </a:solidFill>
          </p:spPr>
          <p:txBody>
            <a:bodyPr anchor="t"/>
            <a:lstStyle/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9874" lvl="1" algn="ctr">
                <a:lnSpc>
                  <a:spcPts val="3249"/>
                </a:lnSpc>
              </a:pPr>
              <a:r>
                <a:rPr lang="en-US" sz="60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POLICIES</a:t>
              </a:r>
            </a:p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Guidelines or rules used to govern actions and decisions. </a:t>
              </a: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Achieving a group’s goals and values.</a:t>
              </a: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Policies are usually broad. </a:t>
              </a: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Policies are typically approved by management or governing bodies and are binding for all members of the organization.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endParaRPr lang="en-US" sz="24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88714" y="1771541"/>
            <a:ext cx="15310572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rgbClr val="000000"/>
                </a:solidFill>
                <a:latin typeface="Segoe UI"/>
                <a:cs typeface="Segoe UI"/>
              </a:rPr>
              <a:t>WHAT ARE POLICIES &amp; PROCEDURES?</a:t>
            </a:r>
            <a:endParaRPr lang="en-US" sz="6000" b="1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144000" y="3181007"/>
            <a:ext cx="8592935" cy="5924893"/>
            <a:chOff x="0" y="0"/>
            <a:chExt cx="2263160" cy="15604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63160" cy="1560466"/>
            </a:xfrm>
            <a:custGeom>
              <a:avLst/>
              <a:gdLst/>
              <a:ahLst/>
              <a:cxnLst/>
              <a:rect l="l" t="t" r="r" b="b"/>
              <a:pathLst>
                <a:path w="2263160" h="1560466">
                  <a:moveTo>
                    <a:pt x="0" y="0"/>
                  </a:moveTo>
                  <a:lnTo>
                    <a:pt x="2263160" y="0"/>
                  </a:lnTo>
                  <a:lnTo>
                    <a:pt x="2263160" y="1560466"/>
                  </a:lnTo>
                  <a:lnTo>
                    <a:pt x="0" y="1560466"/>
                  </a:lnTo>
                  <a:close/>
                </a:path>
              </a:pathLst>
            </a:custGeom>
            <a:solidFill>
              <a:srgbClr val="E3E1DC"/>
            </a:solidFill>
          </p:spPr>
          <p:txBody>
            <a:bodyPr anchor="t"/>
            <a:lstStyle/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9874" lvl="1" algn="ctr">
                <a:lnSpc>
                  <a:spcPts val="3249"/>
                </a:lnSpc>
              </a:pPr>
              <a:r>
                <a:rPr lang="en-US" sz="60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PROCEDURES</a:t>
              </a:r>
            </a:p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detailed step-by-step process that individuals within an organization must follow to carry out a specific task or implement a policy effectively. </a:t>
              </a: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Procedures are more specific than policies, providing precise instructions on how to perform certain activities or operations. </a:t>
              </a: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Serve as a guide to ensure consistency and standardization in completing tasks.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endParaRPr lang="en-US" sz="24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5DF2502-75C2-4E95-9451-C02F19C1C9BC}"/>
              </a:ext>
            </a:extLst>
          </p:cNvPr>
          <p:cNvSpPr txBox="1">
            <a:spLocks/>
          </p:cNvSpPr>
          <p:nvPr/>
        </p:nvSpPr>
        <p:spPr>
          <a:xfrm>
            <a:off x="4697818" y="2985956"/>
            <a:ext cx="8229600" cy="187220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[Provide a recent/relevant example of an issues being addressed by your local school board]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EB3491F-5AA4-4711-AC6A-13519CF4DEDC}"/>
              </a:ext>
            </a:extLst>
          </p:cNvPr>
          <p:cNvSpPr txBox="1">
            <a:spLocks/>
          </p:cNvSpPr>
          <p:nvPr/>
        </p:nvSpPr>
        <p:spPr>
          <a:xfrm>
            <a:off x="4697818" y="5428837"/>
            <a:ext cx="4038600" cy="27363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 Code?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54222FC-5FB0-4A20-A28A-6DCA6680F027}"/>
              </a:ext>
            </a:extLst>
          </p:cNvPr>
          <p:cNvSpPr txBox="1">
            <a:spLocks/>
          </p:cNvSpPr>
          <p:nvPr/>
        </p:nvSpPr>
        <p:spPr>
          <a:xfrm>
            <a:off x="8888818" y="5428837"/>
            <a:ext cx="4038600" cy="27363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activities/programs?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47F399-76FB-4022-89E3-55DE88B63FDD}"/>
              </a:ext>
            </a:extLst>
          </p:cNvPr>
          <p:cNvSpPr txBox="1"/>
          <p:nvPr/>
        </p:nvSpPr>
        <p:spPr>
          <a:xfrm>
            <a:off x="4992002" y="8682523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Classroom about thoughts on these relevant issues – </a:t>
            </a:r>
          </a:p>
          <a:p>
            <a:pPr algn="ctr"/>
            <a:r>
              <a:rPr lang="en-CA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discussion, engagement, etc.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701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99252" y="3083468"/>
            <a:ext cx="10456664" cy="461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some rules in your classroom?</a:t>
            </a:r>
          </a:p>
          <a:p>
            <a:pPr>
              <a:lnSpc>
                <a:spcPts val="5200"/>
              </a:lnSpc>
              <a:spcBef>
                <a:spcPct val="0"/>
              </a:spcBef>
            </a:pPr>
            <a:endParaRPr lang="en-US" sz="4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these rules important?</a:t>
            </a:r>
          </a:p>
          <a:p>
            <a:pPr>
              <a:lnSpc>
                <a:spcPts val="5200"/>
              </a:lnSpc>
              <a:spcBef>
                <a:spcPct val="0"/>
              </a:spcBef>
            </a:pPr>
            <a:endParaRPr lang="en-US" sz="4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makes the rules in the classroom?</a:t>
            </a:r>
          </a:p>
          <a:p>
            <a:pPr>
              <a:lnSpc>
                <a:spcPts val="5200"/>
              </a:lnSpc>
              <a:spcBef>
                <a:spcPct val="0"/>
              </a:spcBef>
            </a:pPr>
            <a:endParaRPr lang="en-US" sz="4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goals does your classroom have?</a:t>
            </a:r>
          </a:p>
        </p:txBody>
      </p:sp>
      <p:sp>
        <p:nvSpPr>
          <p:cNvPr id="7" name="Freeform 7"/>
          <p:cNvSpPr/>
          <p:nvPr/>
        </p:nvSpPr>
        <p:spPr>
          <a:xfrm>
            <a:off x="15392400" y="933951"/>
            <a:ext cx="2057400" cy="1671637"/>
          </a:xfrm>
          <a:custGeom>
            <a:avLst/>
            <a:gdLst/>
            <a:ahLst/>
            <a:cxnLst/>
            <a:rect l="l" t="t" r="r" b="b"/>
            <a:pathLst>
              <a:path w="4287694" h="3483751">
                <a:moveTo>
                  <a:pt x="0" y="0"/>
                </a:moveTo>
                <a:lnTo>
                  <a:pt x="4287694" y="0"/>
                </a:lnTo>
                <a:lnTo>
                  <a:pt x="4287694" y="3483751"/>
                </a:lnTo>
                <a:lnTo>
                  <a:pt x="0" y="3483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F6B6D2-83ED-46CC-85AC-07ABB52C1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474953"/>
            <a:ext cx="5832348" cy="5835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53960" y="1181100"/>
            <a:ext cx="10380079" cy="135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4"/>
              </a:lnSpc>
              <a:spcBef>
                <a:spcPct val="0"/>
              </a:spcBef>
            </a:pPr>
            <a:r>
              <a:rPr lang="en-US" sz="8303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OPSBA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6848" y="2867025"/>
            <a:ext cx="15316899" cy="1925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99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board is a member of the Ontario Public School Boards’ Association (OPSBA), which represents 31 English public district school boards and 10 public school authorities across Ontario. </a:t>
            </a:r>
          </a:p>
          <a:p>
            <a:pPr>
              <a:lnSpc>
                <a:spcPts val="2499"/>
              </a:lnSpc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99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OPSBA’s members serve the educational needs of nearly 70% of Ontario’s elementary and secondary students. The Association, based in Toronto, advocates to the provincial government on behalf of the best interests and needs of the public school system in Ontario.  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1D2695-8621-4760-BD65-895729324567}"/>
              </a:ext>
            </a:extLst>
          </p:cNvPr>
          <p:cNvGrpSpPr/>
          <p:nvPr/>
        </p:nvGrpSpPr>
        <p:grpSpPr>
          <a:xfrm>
            <a:off x="1504253" y="5057274"/>
            <a:ext cx="15279494" cy="4706939"/>
            <a:chOff x="1729735" y="4914900"/>
            <a:chExt cx="15279494" cy="47069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3975640-6A4A-491C-98E6-8E6272E19240}"/>
                </a:ext>
              </a:extLst>
            </p:cNvPr>
            <p:cNvSpPr/>
            <p:nvPr/>
          </p:nvSpPr>
          <p:spPr>
            <a:xfrm>
              <a:off x="6934200" y="4914900"/>
              <a:ext cx="4870564" cy="4706939"/>
            </a:xfrm>
            <a:prstGeom prst="roundRect">
              <a:avLst/>
            </a:prstGeom>
            <a:solidFill>
              <a:srgbClr val="F7E7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OPSBA will be public education’s expert voice, promoting a high-quality system, focused on improving every student’s success and well-being.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7C39A48-CD33-4510-B5C2-8A220E31AAC0}"/>
                </a:ext>
              </a:extLst>
            </p:cNvPr>
            <p:cNvSpPr/>
            <p:nvPr/>
          </p:nvSpPr>
          <p:spPr>
            <a:xfrm>
              <a:off x="12138665" y="4914900"/>
              <a:ext cx="4870564" cy="4706939"/>
            </a:xfrm>
            <a:prstGeom prst="roundRect">
              <a:avLst/>
            </a:prstGeom>
            <a:solidFill>
              <a:srgbClr val="F7E7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/>
                <a:buChar char="•"/>
              </a:pPr>
              <a:endParaRPr lang="en-CA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/>
                <a:buChar char="•"/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/>
                <a:buChar char="•"/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/>
                <a:buChar char="•"/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Equity, Diversity, and Inclusion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Truth and Reconciliation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Valuing Student Voice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 and Innovation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Environmental Stewardship, Good Governance, Accountability, Collaboration, and Integrity</a:t>
              </a:r>
            </a:p>
            <a:p>
              <a:pPr marL="171450" indent="-171450" algn="ctr">
                <a:buFont typeface="Arial"/>
                <a:buChar char="•"/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Arial"/>
                <a:buChar char="•"/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9D23C76-C9F1-4B1C-BB86-8E7C733923A3}"/>
                </a:ext>
              </a:extLst>
            </p:cNvPr>
            <p:cNvSpPr/>
            <p:nvPr/>
          </p:nvSpPr>
          <p:spPr>
            <a:xfrm>
              <a:off x="1729735" y="4914900"/>
              <a:ext cx="4870564" cy="4706939"/>
            </a:xfrm>
            <a:prstGeom prst="roundRect">
              <a:avLst/>
            </a:prstGeom>
            <a:solidFill>
              <a:srgbClr val="F7E7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Ontario Public School Boards’ Association (OPSBA) advocates for public education in Ontario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0B9E753-A9E4-4902-81C2-35BFA46BBB7A}"/>
              </a:ext>
            </a:extLst>
          </p:cNvPr>
          <p:cNvSpPr txBox="1"/>
          <p:nvPr/>
        </p:nvSpPr>
        <p:spPr>
          <a:xfrm>
            <a:off x="3089783" y="5524500"/>
            <a:ext cx="169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A5E327-80D0-4052-9A89-AC87CFE66DD6}"/>
              </a:ext>
            </a:extLst>
          </p:cNvPr>
          <p:cNvSpPr txBox="1"/>
          <p:nvPr/>
        </p:nvSpPr>
        <p:spPr>
          <a:xfrm>
            <a:off x="8444127" y="5524500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FEA890-D6FF-40CA-B997-9D5C33E183D3}"/>
              </a:ext>
            </a:extLst>
          </p:cNvPr>
          <p:cNvSpPr txBox="1"/>
          <p:nvPr/>
        </p:nvSpPr>
        <p:spPr>
          <a:xfrm>
            <a:off x="13661129" y="5524500"/>
            <a:ext cx="1613519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VALUES</a:t>
            </a: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9F0947F1-4CAC-47A2-B7A7-5BBD87AE38C1}"/>
              </a:ext>
            </a:extLst>
          </p:cNvPr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945497" y="-390433"/>
            <a:ext cx="4383733" cy="11287808"/>
            <a:chOff x="0" y="0"/>
            <a:chExt cx="1154564" cy="29729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4564" cy="2972921"/>
            </a:xfrm>
            <a:custGeom>
              <a:avLst/>
              <a:gdLst/>
              <a:ahLst/>
              <a:cxnLst/>
              <a:rect l="l" t="t" r="r" b="b"/>
              <a:pathLst>
                <a:path w="1154564" h="2972921">
                  <a:moveTo>
                    <a:pt x="0" y="0"/>
                  </a:moveTo>
                  <a:lnTo>
                    <a:pt x="1154564" y="0"/>
                  </a:lnTo>
                  <a:lnTo>
                    <a:pt x="1154564" y="2972921"/>
                  </a:lnTo>
                  <a:lnTo>
                    <a:pt x="0" y="2972921"/>
                  </a:ln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787674" y="4597322"/>
            <a:ext cx="1223947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441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87674" y="5186640"/>
            <a:ext cx="1223947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3"/>
              </a:lnSpc>
            </a:pPr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</a:p>
          <a:p>
            <a:pPr marL="0" lvl="0" indent="0">
              <a:lnSpc>
                <a:spcPts val="2753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86594" y="2049016"/>
            <a:ext cx="1095001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57"/>
              </a:lnSpc>
            </a:pPr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 a message or query? Reach out to me: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1298D7-A331-4E39-9D1C-A858419B409E}"/>
              </a:ext>
            </a:extLst>
          </p:cNvPr>
          <p:cNvSpPr/>
          <p:nvPr/>
        </p:nvSpPr>
        <p:spPr>
          <a:xfrm>
            <a:off x="990600" y="3771900"/>
            <a:ext cx="4038600" cy="403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PICTURE</a:t>
            </a:r>
            <a:endParaRPr lang="en-CA" sz="440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82427DFD-EC52-4EEF-B8AA-D705988D14E8}"/>
              </a:ext>
            </a:extLst>
          </p:cNvPr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667316" y="3193471"/>
            <a:ext cx="4553187" cy="9096919"/>
            <a:chOff x="0" y="0"/>
            <a:chExt cx="3058160" cy="61099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58160" cy="6109970"/>
            </a:xfrm>
            <a:custGeom>
              <a:avLst/>
              <a:gdLst/>
              <a:ahLst/>
              <a:cxnLst/>
              <a:rect l="l" t="t" r="r" b="b"/>
              <a:pathLst>
                <a:path w="3058160" h="6109970">
                  <a:moveTo>
                    <a:pt x="3058160" y="6109970"/>
                  </a:moveTo>
                  <a:lnTo>
                    <a:pt x="0" y="6109970"/>
                  </a:lnTo>
                  <a:lnTo>
                    <a:pt x="0" y="1527810"/>
                  </a:lnTo>
                  <a:cubicBezTo>
                    <a:pt x="0" y="684530"/>
                    <a:pt x="684530" y="0"/>
                    <a:pt x="1529080" y="0"/>
                  </a:cubicBezTo>
                  <a:lnTo>
                    <a:pt x="1529080" y="0"/>
                  </a:lnTo>
                  <a:cubicBezTo>
                    <a:pt x="2373630" y="0"/>
                    <a:pt x="3058160" y="684530"/>
                    <a:pt x="3058160" y="1529080"/>
                  </a:cubicBezTo>
                  <a:lnTo>
                    <a:pt x="3058160" y="6109970"/>
                  </a:lnTo>
                  <a:close/>
                </a:path>
              </a:pathLst>
            </a:custGeom>
            <a:blipFill>
              <a:blip r:embed="rId2"/>
              <a:stretch>
                <a:fillRect l="-25520" t="-1874" r="-28352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434021" y="-2311485"/>
            <a:ext cx="4224144" cy="8448288"/>
            <a:chOff x="0" y="0"/>
            <a:chExt cx="317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39090" r="-31950" b="-12849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434021" y="6352483"/>
            <a:ext cx="4224144" cy="8439517"/>
            <a:chOff x="0" y="0"/>
            <a:chExt cx="3058160" cy="61099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58160" cy="6109970"/>
            </a:xfrm>
            <a:custGeom>
              <a:avLst/>
              <a:gdLst/>
              <a:ahLst/>
              <a:cxnLst/>
              <a:rect l="l" t="t" r="r" b="b"/>
              <a:pathLst>
                <a:path w="3058160" h="6109970">
                  <a:moveTo>
                    <a:pt x="3058160" y="6109970"/>
                  </a:moveTo>
                  <a:lnTo>
                    <a:pt x="0" y="6109970"/>
                  </a:lnTo>
                  <a:lnTo>
                    <a:pt x="0" y="1527810"/>
                  </a:lnTo>
                  <a:cubicBezTo>
                    <a:pt x="0" y="684530"/>
                    <a:pt x="684530" y="0"/>
                    <a:pt x="1529080" y="0"/>
                  </a:cubicBezTo>
                  <a:lnTo>
                    <a:pt x="1529080" y="0"/>
                  </a:lnTo>
                  <a:cubicBezTo>
                    <a:pt x="2373630" y="0"/>
                    <a:pt x="3058160" y="684530"/>
                    <a:pt x="3058160" y="1529080"/>
                  </a:cubicBezTo>
                  <a:lnTo>
                    <a:pt x="3058160" y="6109970"/>
                  </a:lnTo>
                  <a:close/>
                </a:path>
              </a:pathLst>
            </a:custGeom>
            <a:blipFill>
              <a:blip r:embed="rId4"/>
              <a:stretch>
                <a:fillRect l="-41899" t="-2266" r="-3381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219200" y="4152900"/>
            <a:ext cx="6879677" cy="224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2"/>
              </a:lnSpc>
            </a:pPr>
            <a:r>
              <a:rPr lang="en-US" sz="7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AM I?</a:t>
            </a:r>
          </a:p>
          <a:p>
            <a:pPr>
              <a:lnSpc>
                <a:spcPts val="9112"/>
              </a:lnSpc>
            </a:pPr>
            <a:r>
              <a:rPr lang="en-US" sz="7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DO I DO?</a:t>
            </a:r>
          </a:p>
        </p:txBody>
      </p:sp>
      <p:sp>
        <p:nvSpPr>
          <p:cNvPr id="12" name="Freeform 12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1219200" y="4152900"/>
            <a:ext cx="6879677" cy="224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2"/>
              </a:lnSpc>
            </a:pPr>
            <a:r>
              <a:rPr lang="en-US" sz="7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AM I?</a:t>
            </a:r>
          </a:p>
          <a:p>
            <a:pPr>
              <a:lnSpc>
                <a:spcPts val="9112"/>
              </a:lnSpc>
            </a:pPr>
            <a:r>
              <a:rPr lang="en-US" sz="7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DO I DO?</a:t>
            </a:r>
          </a:p>
        </p:txBody>
      </p:sp>
      <p:sp>
        <p:nvSpPr>
          <p:cNvPr id="12" name="Freeform 12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6D3446-3CBE-47BE-992A-1050DBE1827B}"/>
              </a:ext>
            </a:extLst>
          </p:cNvPr>
          <p:cNvSpPr txBox="1">
            <a:spLocks/>
          </p:cNvSpPr>
          <p:nvPr/>
        </p:nvSpPr>
        <p:spPr>
          <a:xfrm>
            <a:off x="9409814" y="46482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Slide About Yourself]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53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875968"/>
            <a:ext cx="6082523" cy="12152417"/>
            <a:chOff x="0" y="0"/>
            <a:chExt cx="3058160" cy="61099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58160" cy="6109970"/>
            </a:xfrm>
            <a:custGeom>
              <a:avLst/>
              <a:gdLst/>
              <a:ahLst/>
              <a:cxnLst/>
              <a:rect l="l" t="t" r="r" b="b"/>
              <a:pathLst>
                <a:path w="3058160" h="6109970">
                  <a:moveTo>
                    <a:pt x="3058160" y="6109970"/>
                  </a:moveTo>
                  <a:lnTo>
                    <a:pt x="0" y="6109970"/>
                  </a:lnTo>
                  <a:lnTo>
                    <a:pt x="0" y="1527810"/>
                  </a:lnTo>
                  <a:cubicBezTo>
                    <a:pt x="0" y="684530"/>
                    <a:pt x="684530" y="0"/>
                    <a:pt x="1529080" y="0"/>
                  </a:cubicBezTo>
                  <a:lnTo>
                    <a:pt x="1529080" y="0"/>
                  </a:lnTo>
                  <a:cubicBezTo>
                    <a:pt x="2373630" y="0"/>
                    <a:pt x="3058160" y="684530"/>
                    <a:pt x="3058160" y="1529080"/>
                  </a:cubicBezTo>
                  <a:lnTo>
                    <a:pt x="3058160" y="6109970"/>
                  </a:lnTo>
                  <a:close/>
                </a:path>
              </a:pathLst>
            </a:custGeom>
            <a:blipFill>
              <a:blip r:embed="rId2"/>
              <a:stretch>
                <a:fillRect t="-15104" r="-205081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533984" y="1742618"/>
            <a:ext cx="8892429" cy="1032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1010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ROLE OF THE TRUSTEE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33984" y="3109545"/>
            <a:ext cx="8725316" cy="57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80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trustees are of the community, by the community and for the community. 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80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members of the district school board and are locally-elected representatives of the public. 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80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the community’s advocates for public education.</a:t>
            </a:r>
          </a:p>
          <a:p>
            <a:pPr>
              <a:lnSpc>
                <a:spcPts val="3249"/>
              </a:lnSpc>
            </a:pPr>
            <a:endParaRPr lang="en-US" sz="2800">
              <a:solidFill>
                <a:srgbClr val="0101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80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focus on student achievement and well-being.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80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concerns of parents, students and supporters of the board to the attention of the district school board.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80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and participate in meetings of the board, including committee meetings.</a:t>
            </a:r>
          </a:p>
        </p:txBody>
      </p:sp>
      <p:sp>
        <p:nvSpPr>
          <p:cNvPr id="9" name="Freeform 9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5C0D1A-B6DC-4B04-8D0E-D32000512620}"/>
              </a:ext>
            </a:extLst>
          </p:cNvPr>
          <p:cNvSpPr/>
          <p:nvPr/>
        </p:nvSpPr>
        <p:spPr>
          <a:xfrm>
            <a:off x="5972217" y="1382130"/>
            <a:ext cx="6343566" cy="206497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7F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boards trustees are locally and democratically elected.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0D44EC-BB1D-40B2-A5D3-764C46A3A0B3}"/>
              </a:ext>
            </a:extLst>
          </p:cNvPr>
          <p:cNvSpPr/>
          <p:nvPr/>
        </p:nvSpPr>
        <p:spPr>
          <a:xfrm>
            <a:off x="1574301" y="4076516"/>
            <a:ext cx="6343566" cy="2209984"/>
          </a:xfrm>
          <a:prstGeom prst="roundRect">
            <a:avLst/>
          </a:prstGeom>
          <a:solidFill>
            <a:srgbClr val="FDC33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99"/>
              </a:lnSpc>
            </a:pPr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board trustees are the only publicly elected official with the direct responsibility for the education of our children.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37D987-3A67-47A0-9594-AA46F1B76847}"/>
              </a:ext>
            </a:extLst>
          </p:cNvPr>
          <p:cNvSpPr/>
          <p:nvPr/>
        </p:nvSpPr>
        <p:spPr>
          <a:xfrm>
            <a:off x="10366122" y="4073887"/>
            <a:ext cx="6343566" cy="2209984"/>
          </a:xfrm>
          <a:prstGeom prst="roundRect">
            <a:avLst/>
          </a:prstGeom>
          <a:solidFill>
            <a:srgbClr val="E3E1D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99"/>
              </a:lnSpc>
            </a:pPr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board trustees are communicators, problem solvers and most importantly, advocates for public education.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-228600" y="0"/>
            <a:ext cx="19126200" cy="6819900"/>
            <a:chOff x="0" y="0"/>
            <a:chExt cx="24384000" cy="823869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010" b="40309"/>
            <a:stretch>
              <a:fillRect/>
            </a:stretch>
          </p:blipFill>
          <p:spPr>
            <a:xfrm>
              <a:off x="0" y="0"/>
              <a:ext cx="24384000" cy="8238693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758035" y="7540226"/>
            <a:ext cx="1477193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WHY ARE TRUSTEES IMPORTANT?</a:t>
            </a:r>
          </a:p>
        </p:txBody>
      </p:sp>
      <p:sp>
        <p:nvSpPr>
          <p:cNvPr id="8" name="Freeform 8"/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687247E-ED3E-431B-877C-368026EA8F50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Local Government Week 2023 - SD 480p">
            <a:hlinkClick r:id="" action="ppaction://media"/>
            <a:extLst>
              <a:ext uri="{FF2B5EF4-FFF2-40B4-BE49-F238E27FC236}">
                <a16:creationId xmlns:a16="http://schemas.microsoft.com/office/drawing/2014/main" id="{6CB316AF-6EC7-4FAE-92D2-D2492F2678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7733" y="1385363"/>
            <a:ext cx="13919202" cy="7829551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17578451-A6B4-4B9D-9E6E-75BE653B5693}"/>
              </a:ext>
            </a:extLst>
          </p:cNvPr>
          <p:cNvSpPr txBox="1"/>
          <p:nvPr/>
        </p:nvSpPr>
        <p:spPr>
          <a:xfrm>
            <a:off x="47482" y="3460475"/>
            <a:ext cx="3822152" cy="3366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1010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CLICK LOGO FOR VIDEO</a:t>
            </a:r>
          </a:p>
        </p:txBody>
      </p:sp>
    </p:spTree>
    <p:extLst>
      <p:ext uri="{BB962C8B-B14F-4D97-AF65-F5344CB8AC3E}">
        <p14:creationId xmlns:p14="http://schemas.microsoft.com/office/powerpoint/2010/main" val="393960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53960" y="1714500"/>
            <a:ext cx="10380079" cy="135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4"/>
              </a:lnSpc>
              <a:spcBef>
                <a:spcPct val="0"/>
              </a:spcBef>
            </a:pPr>
            <a:r>
              <a:rPr lang="en-US" sz="8303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TRUSTEES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464335" y="3760304"/>
            <a:ext cx="3275177" cy="3275164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272" b="-22585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492386" y="3760304"/>
            <a:ext cx="3275177" cy="3275164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2500" b="-12500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554727" y="3840314"/>
            <a:ext cx="3275177" cy="3275164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979" b="-21859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48487" y="3760304"/>
            <a:ext cx="3275177" cy="3275164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6022" b="-43782"/>
              </a:stretch>
            </a:blipFill>
          </p:spPr>
        </p:sp>
      </p:grpSp>
      <p:sp>
        <p:nvSpPr>
          <p:cNvPr id="17" name="Freeform 8">
            <a:extLst>
              <a:ext uri="{FF2B5EF4-FFF2-40B4-BE49-F238E27FC236}">
                <a16:creationId xmlns:a16="http://schemas.microsoft.com/office/drawing/2014/main" id="{CBA9402F-5F6A-413E-8AB9-CD98E486515F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8">
            <a:extLst>
              <a:ext uri="{FF2B5EF4-FFF2-40B4-BE49-F238E27FC236}">
                <a16:creationId xmlns:a16="http://schemas.microsoft.com/office/drawing/2014/main" id="{DB2D7B74-C445-4386-81E7-5C215C0D0CC0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401181" y="7275989"/>
            <a:ext cx="13485637" cy="2294678"/>
            <a:chOff x="0" y="0"/>
            <a:chExt cx="17980849" cy="3059570"/>
          </a:xfrm>
        </p:grpSpPr>
        <p:grpSp>
          <p:nvGrpSpPr>
            <p:cNvPr id="7" name="Group 7"/>
            <p:cNvGrpSpPr/>
            <p:nvPr/>
          </p:nvGrpSpPr>
          <p:grpSpPr>
            <a:xfrm>
              <a:off x="571761" y="0"/>
              <a:ext cx="1057236" cy="1187412"/>
              <a:chOff x="0" y="0"/>
              <a:chExt cx="633231" cy="7112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3231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633231" h="711200">
                    <a:moveTo>
                      <a:pt x="316615" y="0"/>
                    </a:moveTo>
                    <a:lnTo>
                      <a:pt x="633231" y="711200"/>
                    </a:lnTo>
                    <a:lnTo>
                      <a:pt x="0" y="711200"/>
                    </a:lnTo>
                    <a:lnTo>
                      <a:pt x="316615" y="0"/>
                    </a:lnTo>
                    <a:close/>
                  </a:path>
                </a:pathLst>
              </a:custGeom>
              <a:solidFill>
                <a:srgbClr val="FDC33B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593706"/>
              <a:ext cx="17980849" cy="2465864"/>
              <a:chOff x="0" y="0"/>
              <a:chExt cx="3551773" cy="48708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51773" cy="487084"/>
              </a:xfrm>
              <a:custGeom>
                <a:avLst/>
                <a:gdLst/>
                <a:ahLst/>
                <a:cxnLst/>
                <a:rect l="l" t="t" r="r" b="b"/>
                <a:pathLst>
                  <a:path w="3551773" h="487084">
                    <a:moveTo>
                      <a:pt x="29278" y="0"/>
                    </a:moveTo>
                    <a:lnTo>
                      <a:pt x="3522494" y="0"/>
                    </a:lnTo>
                    <a:cubicBezTo>
                      <a:pt x="3530259" y="0"/>
                      <a:pt x="3537707" y="3085"/>
                      <a:pt x="3543197" y="8575"/>
                    </a:cubicBezTo>
                    <a:cubicBezTo>
                      <a:pt x="3548688" y="14066"/>
                      <a:pt x="3551773" y="21513"/>
                      <a:pt x="3551773" y="29278"/>
                    </a:cubicBezTo>
                    <a:lnTo>
                      <a:pt x="3551773" y="457806"/>
                    </a:lnTo>
                    <a:cubicBezTo>
                      <a:pt x="3551773" y="465571"/>
                      <a:pt x="3548688" y="473018"/>
                      <a:pt x="3543197" y="478509"/>
                    </a:cubicBezTo>
                    <a:cubicBezTo>
                      <a:pt x="3537707" y="484000"/>
                      <a:pt x="3530259" y="487084"/>
                      <a:pt x="3522494" y="487084"/>
                    </a:cubicBezTo>
                    <a:lnTo>
                      <a:pt x="29278" y="487084"/>
                    </a:lnTo>
                    <a:cubicBezTo>
                      <a:pt x="21513" y="487084"/>
                      <a:pt x="14066" y="484000"/>
                      <a:pt x="8575" y="478509"/>
                    </a:cubicBezTo>
                    <a:cubicBezTo>
                      <a:pt x="3085" y="473018"/>
                      <a:pt x="0" y="465571"/>
                      <a:pt x="0" y="457806"/>
                    </a:cubicBezTo>
                    <a:lnTo>
                      <a:pt x="0" y="29278"/>
                    </a:lnTo>
                    <a:cubicBezTo>
                      <a:pt x="0" y="21513"/>
                      <a:pt x="3085" y="14066"/>
                      <a:pt x="8575" y="8575"/>
                    </a:cubicBezTo>
                    <a:cubicBezTo>
                      <a:pt x="14066" y="3085"/>
                      <a:pt x="21513" y="0"/>
                      <a:pt x="29278" y="0"/>
                    </a:cubicBezTo>
                    <a:close/>
                  </a:path>
                </a:pathLst>
              </a:custGeom>
              <a:solidFill>
                <a:srgbClr val="FDC33B"/>
              </a:solidFill>
            </p:spPr>
            <p:txBody>
              <a:bodyPr anchor="ctr"/>
              <a:lstStyle/>
              <a:p>
                <a:r>
                  <a:rPr lang="en-US" sz="25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Trustees elected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every four years during municipal and school board elections, including more than 320 publicly elected trustees representing 31 public English school boards and three school authorities across Ontario.</a:t>
                </a: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49"/>
                  </a:lnSpc>
                </a:pPr>
                <a:endParaRPr lang="en-US" sz="2499">
                  <a:solidFill>
                    <a:srgbClr val="000000"/>
                  </a:solidFill>
                  <a:latin typeface="Poppins"/>
                </a:endParaRPr>
              </a:p>
            </p:txBody>
          </p:sp>
        </p:grp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464335" y="3760304"/>
            <a:ext cx="3275177" cy="3275164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 t="-272" b="-22585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492386" y="3760304"/>
            <a:ext cx="3275177" cy="3275164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>
                <a:alphaModFix amt="30000"/>
              </a:blip>
              <a:stretch>
                <a:fillRect t="-12500" b="-12500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520437" y="3760304"/>
            <a:ext cx="3275177" cy="3275164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>
                <a:alphaModFix amt="30000"/>
              </a:blip>
              <a:stretch>
                <a:fillRect t="-2979" b="-21859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548487" y="3760304"/>
            <a:ext cx="3275177" cy="3275164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6022" b="-43782"/>
              </a:stretch>
            </a:blipFill>
          </p:spPr>
        </p:sp>
      </p:grpSp>
      <p:sp>
        <p:nvSpPr>
          <p:cNvPr id="22" name="TextBox 2">
            <a:extLst>
              <a:ext uri="{FF2B5EF4-FFF2-40B4-BE49-F238E27FC236}">
                <a16:creationId xmlns:a16="http://schemas.microsoft.com/office/drawing/2014/main" id="{7CBC03DC-C4F4-46D3-84DD-A0E8142E7EC3}"/>
              </a:ext>
            </a:extLst>
          </p:cNvPr>
          <p:cNvSpPr txBox="1"/>
          <p:nvPr/>
        </p:nvSpPr>
        <p:spPr>
          <a:xfrm>
            <a:off x="3953960" y="1714500"/>
            <a:ext cx="10380079" cy="135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4"/>
              </a:lnSpc>
              <a:spcBef>
                <a:spcPct val="0"/>
              </a:spcBef>
            </a:pPr>
            <a:r>
              <a:rPr lang="en-US" sz="8303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TRUSTEES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48aca97-fcc3-4faf-9f4c-98c2eab582d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68D46F719FBB4C9508A007C88881FE" ma:contentTypeVersion="14" ma:contentTypeDescription="Create a new document." ma:contentTypeScope="" ma:versionID="0e8f034932e2431a2405502b35a01153">
  <xsd:schema xmlns:xsd="http://www.w3.org/2001/XMLSchema" xmlns:xs="http://www.w3.org/2001/XMLSchema" xmlns:p="http://schemas.microsoft.com/office/2006/metadata/properties" xmlns:ns3="148aca97-fcc3-4faf-9f4c-98c2eab582d9" xmlns:ns4="50a491e5-7f9d-44c9-8480-2e4987ba2a23" targetNamespace="http://schemas.microsoft.com/office/2006/metadata/properties" ma:root="true" ma:fieldsID="3cc44d4cd882b58ed20b01af746d204a" ns3:_="" ns4:_="">
    <xsd:import namespace="148aca97-fcc3-4faf-9f4c-98c2eab582d9"/>
    <xsd:import namespace="50a491e5-7f9d-44c9-8480-2e4987ba2a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aca97-fcc3-4faf-9f4c-98c2eab582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491e5-7f9d-44c9-8480-2e4987ba2a2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0B2C48-1B77-4176-8A26-A456745671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EC088C-D4E7-40B3-A4BB-C610E08F28D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50a491e5-7f9d-44c9-8480-2e4987ba2a23"/>
    <ds:schemaRef ds:uri="http://schemas.microsoft.com/office/infopath/2007/PartnerControls"/>
    <ds:schemaRef ds:uri="148aca97-fcc3-4faf-9f4c-98c2eab582d9"/>
  </ds:schemaRefs>
</ds:datastoreItem>
</file>

<file path=customXml/itemProps3.xml><?xml version="1.0" encoding="utf-8"?>
<ds:datastoreItem xmlns:ds="http://schemas.openxmlformats.org/officeDocument/2006/customXml" ds:itemID="{7D611CC6-04E3-4329-BF16-9F4101EDAB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8aca97-fcc3-4faf-9f4c-98c2eab582d9"/>
    <ds:schemaRef ds:uri="50a491e5-7f9d-44c9-8480-2e4987ba2a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950</Words>
  <Application>Microsoft Office PowerPoint</Application>
  <PresentationFormat>Custom</PresentationFormat>
  <Paragraphs>148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Segoe UI</vt:lpstr>
      <vt:lpstr>Poppins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borcelle department</dc:title>
  <dc:creator>T.J. Goertz</dc:creator>
  <cp:lastModifiedBy>T.J. Goertz</cp:lastModifiedBy>
  <cp:revision>37</cp:revision>
  <dcterms:created xsi:type="dcterms:W3CDTF">2006-08-16T00:00:00Z</dcterms:created>
  <dcterms:modified xsi:type="dcterms:W3CDTF">2023-09-06T17:07:15Z</dcterms:modified>
  <dc:identifier>DAFnxXxLhVQ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0x010100FE68D46F719FBB4C9508A007C88881FE</vt:lpwstr>
  </property>
</Properties>
</file>