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57" r:id="rId4"/>
    <p:sldId id="258" r:id="rId5"/>
    <p:sldId id="265" r:id="rId6"/>
    <p:sldId id="266" r:id="rId7"/>
    <p:sldId id="275" r:id="rId8"/>
    <p:sldId id="278" r:id="rId9"/>
    <p:sldId id="263" r:id="rId10"/>
    <p:sldId id="276" r:id="rId11"/>
    <p:sldId id="277" r:id="rId12"/>
    <p:sldId id="280" r:id="rId13"/>
    <p:sldId id="279" r:id="rId14"/>
    <p:sldId id="264" r:id="rId15"/>
    <p:sldId id="261" r:id="rId16"/>
    <p:sldId id="262" r:id="rId17"/>
    <p:sldId id="259" r:id="rId18"/>
    <p:sldId id="268" r:id="rId19"/>
    <p:sldId id="269" r:id="rId20"/>
    <p:sldId id="272" r:id="rId21"/>
    <p:sldId id="273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42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4C4D2-FDF9-4163-BA86-B7490BCB1EC2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7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7"/>
            <a:ext cx="3037840" cy="465138"/>
          </a:xfrm>
          <a:prstGeom prst="rect">
            <a:avLst/>
          </a:prstGeom>
        </p:spPr>
        <p:txBody>
          <a:bodyPr vert="horz" wrap="square" lIns="92298" tIns="46149" rIns="92298" bIns="461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9DA8ED-43DF-4B8F-8DCA-89803D706D7B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0628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6A5AEB-ACC8-47A5-A022-DCCEDBF61502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9" rIns="92298" bIns="46149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5"/>
            <a:ext cx="5608320" cy="4183063"/>
          </a:xfrm>
          <a:prstGeom prst="rect">
            <a:avLst/>
          </a:prstGeom>
        </p:spPr>
        <p:txBody>
          <a:bodyPr vert="horz" lIns="92298" tIns="46149" rIns="92298" bIns="461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7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7"/>
            <a:ext cx="3037840" cy="465138"/>
          </a:xfrm>
          <a:prstGeom prst="rect">
            <a:avLst/>
          </a:prstGeom>
        </p:spPr>
        <p:txBody>
          <a:bodyPr vert="horz" wrap="square" lIns="92298" tIns="46149" rIns="92298" bIns="461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788B92-BA44-4213-B3EA-114E1CF235A2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05110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3A0189-BD75-4E21-8FB6-16A37056AE79}" type="slidenum">
              <a:rPr lang="en-CA" altLang="en-US" smtClean="0"/>
              <a:pPr>
                <a:spcBef>
                  <a:spcPct val="0"/>
                </a:spcBef>
              </a:pPr>
              <a:t>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4324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78720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77115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27794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9730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E18406-46DB-42FE-9E95-D884448B9905}" type="slidenum">
              <a:rPr lang="en-CA" altLang="en-US" smtClean="0"/>
              <a:pPr>
                <a:spcBef>
                  <a:spcPct val="0"/>
                </a:spcBef>
              </a:pPr>
              <a:t>14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89729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32D20-C78B-4638-8482-1DC6CFFB048F}" type="slidenum">
              <a:rPr lang="en-CA" altLang="en-US" smtClean="0"/>
              <a:pPr>
                <a:spcBef>
                  <a:spcPct val="0"/>
                </a:spcBef>
              </a:pPr>
              <a:t>15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7911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4A58FD-B4A6-4E9F-B532-020662334153}" type="slidenum">
              <a:rPr lang="en-CA" altLang="en-US" smtClean="0"/>
              <a:pPr>
                <a:spcBef>
                  <a:spcPct val="0"/>
                </a:spcBef>
              </a:pPr>
              <a:t>16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99824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D07315-4874-4F7C-8F7F-D752FEB770DE}" type="slidenum">
              <a:rPr lang="en-CA" altLang="en-US" smtClean="0"/>
              <a:pPr>
                <a:spcBef>
                  <a:spcPct val="0"/>
                </a:spcBef>
              </a:pPr>
              <a:t>17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54173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B83008-2265-4DD6-9E54-E0508809A726}" type="slidenum">
              <a:rPr lang="en-CA" altLang="en-US" smtClean="0"/>
              <a:pPr>
                <a:spcBef>
                  <a:spcPct val="0"/>
                </a:spcBef>
              </a:pPr>
              <a:t>18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54373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69BF92-D64F-42FD-8FFD-A811729E71C3}" type="slidenum">
              <a:rPr lang="en-CA" altLang="en-US" smtClean="0"/>
              <a:pPr>
                <a:spcBef>
                  <a:spcPct val="0"/>
                </a:spcBef>
              </a:pPr>
              <a:t>19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0073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FE09E1-A92C-4A3B-84EB-13BBB3025DBB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73371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077BAE-3C73-40C3-9E03-8738598C4D18}" type="slidenum">
              <a:rPr lang="en-CA" altLang="en-US" smtClean="0"/>
              <a:pPr>
                <a:spcBef>
                  <a:spcPct val="0"/>
                </a:spcBef>
              </a:pPr>
              <a:t>20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35947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21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021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B27B0-7B41-4232-B4AD-07EB45E15C0D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6942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6392B-999F-4BFA-B865-D8CC327AE676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97615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CCC79-A57C-489E-91B6-B2FE0736DD69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3836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0EE1B5-17B7-4C42-9AB5-2E1C164DEB74}" type="slidenum">
              <a:rPr lang="en-CA" altLang="en-US" smtClean="0"/>
              <a:pPr>
                <a:spcBef>
                  <a:spcPct val="0"/>
                </a:spcBef>
              </a:pPr>
              <a:t>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6612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7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01611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8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0131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0A55A-ABC2-405D-8592-A0D91F10E3AB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98087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99125"/>
            <a:ext cx="12731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5800" y="6407386"/>
            <a:ext cx="4248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dirty="0"/>
              <a:t>Local Government Week –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32C8-69A7-458B-9684-2BFA64B31948}" type="datetime2">
              <a:rPr lang="en-US"/>
              <a:pPr>
                <a:defRPr/>
              </a:pPr>
              <a:t>Friday, October 8, 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0150-6169-46E4-B792-532D7EB291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9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F1FE-2173-4BCE-9062-CE71828C7438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9F10-FBA9-456E-922A-3EFA960F64A0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2977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0009-DA8A-4A97-84C0-C669920C0D47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7E43-7028-4834-8C5B-0AC17E1823F8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8093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526088"/>
            <a:ext cx="133508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34529" y="6254750"/>
            <a:ext cx="424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dirty="0"/>
              <a:t>Local Government Week - 2021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50" y="1660082"/>
            <a:ext cx="8229600" cy="443321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171F-390B-487D-A220-1AD758B67AB5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B9F3-AE17-4D9A-8325-44D8C943FE7E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5888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8047-07BC-4792-8381-413060696F44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F6-6C13-48EB-83E9-BED24E4B8488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06729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0827-7FDA-4505-839B-1AD3D7246B67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56C9-747D-48B3-A157-36C178EFEC59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043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539D-1E86-4A5E-AD14-66071FC4CB86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523B-02DD-47B4-BDBB-B0B2FD5096D0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843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09E1-AF58-432F-89AF-D3FFD3A17DA5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C9EC-14CB-4B55-A3C1-94B2DA9449FF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2117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E4B6-79D4-47E8-AF1E-722B600DCAFA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CBCB-CB7C-4181-A22F-A863F3D9F76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2013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857C-FA2A-4CAB-BF83-3FE183328DB7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615E-E893-4C59-80BF-E0652C4643A2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709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260D-947C-4CE3-84F6-68E279E69D84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DEB6-060B-48A6-91A4-622DE8119F20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5174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0F640-07EB-4FAD-A2DE-8347FE853A0E}" type="datetimeFigureOut">
              <a:rPr lang="en-CA"/>
              <a:pPr>
                <a:defRPr/>
              </a:pPr>
              <a:t>2021-10-08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3E4009-7A72-42BF-BAE5-7FE199440BE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69" r:id="rId4"/>
    <p:sldLayoutId id="2147483978" r:id="rId5"/>
    <p:sldLayoutId id="2147483970" r:id="rId6"/>
    <p:sldLayoutId id="2147483971" r:id="rId7"/>
    <p:sldLayoutId id="2147483979" r:id="rId8"/>
    <p:sldLayoutId id="2147483972" r:id="rId9"/>
    <p:sldLayoutId id="2147483973" r:id="rId10"/>
    <p:sldLayoutId id="21474839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dirty="0"/>
              <a:t>School board trustees: roles and responsibilities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Local Government Week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October 18 to 22, 2021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/>
              <a:t>#LocalGovWeek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X District School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660525"/>
            <a:ext cx="8229600" cy="4876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CUSTOMIZE THIS SLIDE FOR YOUR LOCAL BOARD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Suggested content includes: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Local board facts and figures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Board logo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Photo of the Director of Education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Photo/list of board of trustees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dirty="0">
                <a:solidFill>
                  <a:srgbClr val="FF0000"/>
                </a:solidFill>
              </a:rPr>
              <a:t>Where is the head office? What departments are located there?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X District School Board cont.d</a:t>
            </a:r>
            <a:endParaRPr lang="en-US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6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CUSTOMIZE THIS SLIDE FOR YOUR LOCAL BOARD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Suggested content includes: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List your board’s current priorities and main initiatives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Add your board advisory committees here, including PIC, SEAC, Indigenous Education, etc.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 District School Board cont.d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CUSTOMIZE THIS SLIDE FOR YOUR LOCAL BOARD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Suggested content includes:</a:t>
            </a:r>
          </a:p>
          <a:p>
            <a:r>
              <a:rPr lang="en-US" dirty="0">
                <a:solidFill>
                  <a:srgbClr val="FF0000"/>
                </a:solidFill>
              </a:rPr>
              <a:t>Highlighting a key program, photos, videos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225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The Ontario Public School Boards’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1044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Our board is a member of OPSBA, </a:t>
            </a:r>
            <a:r>
              <a:rPr lang="en-CA" sz="2000" b="1" dirty="0"/>
              <a:t>which represents 31 English public district school boards and 10 public school authorities across Ontario. 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/>
              <a:t>OPSBA’s members serve the educational needs of nearly 70% of Ontario’s elementary and secondary students. The Association, based in Toronto, advocates to the provincial government on behalf of the best interests and needs of the public school system in Ontario. 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/>
              <a:t>OPSBA believes that the role of public education is to provide universally</a:t>
            </a:r>
            <a:r>
              <a:rPr lang="en-US" sz="2000" b="1" dirty="0"/>
              <a:t> </a:t>
            </a:r>
            <a:r>
              <a:rPr lang="en-CA" sz="2000" b="1" dirty="0"/>
              <a:t>accessible education opportunities for all students regardless of their ethnic, racial or cultural backgrounds, social or economic status, individual exceptionality, or religious affiliation</a:t>
            </a:r>
            <a:r>
              <a:rPr lang="en-CA" sz="2000" dirty="0"/>
              <a:t>.</a:t>
            </a:r>
            <a:endParaRPr lang="en-US" sz="2000" dirty="0"/>
          </a:p>
          <a:p>
            <a:r>
              <a:rPr lang="en-US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76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/>
              <a:t>Who are the people in a </a:t>
            </a:r>
            <a:br>
              <a:rPr lang="en-CA" b="1" dirty="0"/>
            </a:br>
            <a:r>
              <a:rPr lang="en-CA" b="1" dirty="0"/>
              <a:t>school board?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85775" y="1660525"/>
            <a:ext cx="822960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CA" altLang="en-US" dirty="0"/>
          </a:p>
          <a:p>
            <a:pPr eaLnBrk="1" hangingPunct="1">
              <a:spcBef>
                <a:spcPts val="0"/>
              </a:spcBef>
            </a:pPr>
            <a:r>
              <a:rPr lang="en-CA" altLang="en-US" b="1" dirty="0"/>
              <a:t>Students (YOU!)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Parents and Caregivers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Trustees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Teachers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Education Workers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Principals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Supervisory Officers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Director of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533B4-9EBF-4ECC-BE27-B1A061F37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85" y="1772816"/>
            <a:ext cx="4168140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/>
              <a:t>What makes for a strong education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3929063"/>
          </a:xfrm>
        </p:spPr>
        <p:txBody>
          <a:bodyPr rtlCol="0">
            <a:normAutofit fontScale="85000" lnSpcReduction="20000"/>
          </a:bodyPr>
          <a:lstStyle/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A system that prepares students to become productive and contributing citizens is the foundation of a civil society.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/>
          </a:p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Ontario’s English public school boards provide universally accessible education for all students, regardless of their ethnic, racial, or cultural backgrounds; social or economic status; gender; individual exceptionality; or religious preference.</a:t>
            </a:r>
          </a:p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Character education embraces values such as citizenship, cooperation, courage, empathy, fairness, honesty, humility, inclusiveness, initiative, integrity, kindness, optimism, perseverance, resilience, respect, and responsibility.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86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CA" b="1" dirty="0"/>
            </a:br>
            <a:r>
              <a:rPr lang="en-CA" sz="4400" b="1" dirty="0"/>
              <a:t>What are the “rules” for school?</a:t>
            </a:r>
            <a:br>
              <a:rPr lang="en-CA" dirty="0"/>
            </a:br>
            <a:endParaRPr lang="en-CA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altLang="en-US" dirty="0"/>
              <a:t>Children and youth between the ages of six and 18 must be enrolled in a formal education program.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altLang="en-US" sz="12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altLang="en-US" dirty="0"/>
              <a:t>Temporary changes have been made to graduation requirements for the 2021-22 school year, consistent with the changes made for the 2020-21 school year due to the COVID-19 pandemic.  For this year, the OSSLT requirement for graduation has been removed, and the number of required community involvement hours has been reduced to 20.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altLang="en-US" sz="14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dirty="0"/>
              <a:t>Students who leave school before earning the OSSD may be granted the Ontario Secondary School Certificate.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60400"/>
            <a:ext cx="7200800" cy="13827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/>
              <a:t>Where does the funding </a:t>
            </a:r>
            <a:br>
              <a:rPr lang="en-CA" b="1" dirty="0"/>
            </a:br>
            <a:r>
              <a:rPr lang="en-CA" b="1" dirty="0"/>
              <a:t>come from?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4344" y="2492896"/>
            <a:ext cx="8229600" cy="364758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endParaRPr lang="en-CA" altLang="en-US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CA" altLang="en-US" dirty="0"/>
              <a:t>The Kindergarten-Grade 12 education sector is the second-largest recipient of provincial funding, after healthcare. The Ontario provincial government spends more than $25.6 billion on education each year. The money comes from taxpayers across the province.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CA" altLang="en-US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CA" altLang="en-US" dirty="0"/>
              <a:t>Ontario’s public school trustees oversee budgets ranging from about $46 million to over $3 billion. </a:t>
            </a:r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9E72F-095C-4909-8A72-3EF32EFD3F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2" t="9174" r="18418" b="3990"/>
          <a:stretch/>
        </p:blipFill>
        <p:spPr>
          <a:xfrm>
            <a:off x="539552" y="836712"/>
            <a:ext cx="158417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149600"/>
            <a:ext cx="8425184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CA" sz="4400" b="1" dirty="0"/>
            </a:br>
            <a:r>
              <a:rPr lang="en-CA" sz="4400" b="1" dirty="0"/>
              <a:t>Why do you think people run for public office?</a:t>
            </a:r>
            <a:br>
              <a:rPr lang="en-CA" dirty="0"/>
            </a:br>
            <a:endParaRPr lang="en-CA" dirty="0"/>
          </a:p>
        </p:txBody>
      </p:sp>
      <p:pic>
        <p:nvPicPr>
          <p:cNvPr id="38916" name="Picture 3" descr="C:\Users\tgoertz\AppData\Local\Microsoft\Windows\Temporary Internet Files\Content.IE5\D1JLRECU\MC9003013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5890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060575"/>
            <a:ext cx="8424862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r>
              <a:rPr lang="en-CA" b="1" dirty="0"/>
              <a:t>Why is it important to vote </a:t>
            </a:r>
            <a:br>
              <a:rPr lang="en-CA" b="1" dirty="0"/>
            </a:br>
            <a:r>
              <a:rPr lang="en-CA" b="1" dirty="0"/>
              <a:t>in elections?</a:t>
            </a:r>
          </a:p>
        </p:txBody>
      </p:sp>
      <p:pic>
        <p:nvPicPr>
          <p:cNvPr id="3" name="Picture 2" descr="C:\Users\tgoertz\AppData\Local\Microsoft\Windows\Temporary Internet Files\Content.IE5\S7ICT4HP\MC9002809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084763"/>
            <a:ext cx="6140450" cy="12969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400" b="1" dirty="0"/>
              <a:t>What do </a:t>
            </a:r>
            <a:r>
              <a:rPr lang="en-CA" sz="4400" b="1" u="sng" dirty="0"/>
              <a:t>you</a:t>
            </a:r>
            <a:r>
              <a:rPr lang="en-CA" sz="4400" b="1" dirty="0"/>
              <a:t> think school board trustees do?</a:t>
            </a:r>
            <a:br>
              <a:rPr lang="en-CA" b="1" dirty="0"/>
            </a:br>
            <a:endParaRPr lang="en-CA" b="1" dirty="0"/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250"/>
            <a:ext cx="6408737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582" y="2852936"/>
            <a:ext cx="8353425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CA" b="1" dirty="0"/>
            </a:br>
            <a:br>
              <a:rPr lang="en-CA" b="1" dirty="0"/>
            </a:br>
            <a:r>
              <a:rPr lang="en-CA" b="1" dirty="0"/>
              <a:t>Why are school boards important?</a:t>
            </a:r>
            <a:br>
              <a:rPr lang="en-CA" b="1" dirty="0"/>
            </a:br>
            <a:endParaRPr lang="en-CA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AC9A5-4B62-4B20-BD03-47ADB7E00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20" y="692696"/>
            <a:ext cx="3646160" cy="24307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85775" y="2636838"/>
            <a:ext cx="8229600" cy="390048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b="1" dirty="0"/>
              <a:t>Any questions?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i="1" dirty="0">
                <a:solidFill>
                  <a:srgbClr val="FF0000"/>
                </a:solidFill>
              </a:rPr>
              <a:t>Insert your contact information here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i="1" dirty="0">
                <a:solidFill>
                  <a:srgbClr val="FF0000"/>
                </a:solidFill>
              </a:rPr>
              <a:t>Photo, Email, Social Media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/>
              <a:t>What is a school board trustee?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5112569" cy="446449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/>
              <a:t>School board trustees are the oldest form of elected representation in Ontario.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/>
              <a:t>The office has been in existence since 1807 and represents citizens in the education decision-making process.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/>
              <a:t>The election of school board trustees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/>
              <a:t>is governed by the </a:t>
            </a:r>
            <a:r>
              <a:rPr lang="en-CA" sz="2000" i="1" dirty="0"/>
              <a:t>Education Act </a:t>
            </a:r>
            <a:r>
              <a:rPr lang="en-CA" sz="2000" dirty="0"/>
              <a:t>and the </a:t>
            </a:r>
            <a:r>
              <a:rPr lang="en-CA" sz="2000" i="1" dirty="0"/>
              <a:t>Municipal Elections Act</a:t>
            </a:r>
            <a:r>
              <a:rPr lang="en-CA" sz="2000" dirty="0"/>
              <a:t>, 1996. Both are the laws or rules that trustees follow.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15364" name="Picture 6" descr="Image result for the meeting of the school trust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35147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5508625" y="4668838"/>
            <a:ext cx="3300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i="1" dirty="0"/>
              <a:t>A Meeting of the School Trustees – </a:t>
            </a:r>
            <a:r>
              <a:rPr lang="en-US" altLang="en-US" dirty="0"/>
              <a:t>Robert Harris,1885</a:t>
            </a:r>
            <a:endParaRPr lang="en-US" alt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/>
              <a:t>Types of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24000"/>
            <a:ext cx="5112246" cy="4497288"/>
          </a:xfrm>
        </p:spPr>
        <p:txBody>
          <a:bodyPr rtlCol="0">
            <a:normAutofit/>
          </a:bodyPr>
          <a:lstStyle/>
          <a:p>
            <a:pPr lvl="0"/>
            <a:r>
              <a:rPr lang="en-CA" sz="1600" dirty="0"/>
              <a:t>Trustees elected every four years during municipal and school board elections, including more than 320 publicly elected trustees representing 31 public English school boards and three school authorities across Ontario.</a:t>
            </a:r>
            <a:endParaRPr lang="en-US" sz="1600" dirty="0"/>
          </a:p>
          <a:p>
            <a:pPr lvl="0"/>
            <a:r>
              <a:rPr lang="en-CA" sz="1600" dirty="0"/>
              <a:t>Indigenous Trustees appointed to the board by their First Nation. More than half of Ontario’s English public English school boards have Indigenous Trustees.</a:t>
            </a:r>
            <a:endParaRPr lang="en-US" sz="1600" dirty="0"/>
          </a:p>
          <a:p>
            <a:pPr lvl="0"/>
            <a:r>
              <a:rPr lang="en-CA" sz="1600" dirty="0"/>
              <a:t>Student Trustees elected by the student body of the board. </a:t>
            </a:r>
            <a:r>
              <a:rPr lang="en-US" sz="1600" dirty="0"/>
              <a:t>The Ontario Student Trustees' Association (OSTA-AECO) represents more than two million students. </a:t>
            </a:r>
          </a:p>
          <a:p>
            <a:pPr lvl="0"/>
            <a:r>
              <a:rPr lang="en-US" sz="1600" dirty="0"/>
              <a:t>Hospital board/school authority trustees are appointed by the Minister of Education for a term of four years, on the same term cycle as publicly elected trustees.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22532" name="Picture 5" descr="http://staff.opsba.org/PublishingImages/ele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27498"/>
            <a:ext cx="3810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104" y="3861048"/>
            <a:ext cx="31072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 b="1" dirty="0"/>
              <a:t>The next Municipal and School Board Election </a:t>
            </a:r>
          </a:p>
          <a:p>
            <a:pPr algn="ctr"/>
            <a:r>
              <a:rPr lang="en-CA" altLang="en-US" b="1" dirty="0"/>
              <a:t>will be held on </a:t>
            </a:r>
          </a:p>
          <a:p>
            <a:pPr algn="ctr"/>
            <a:r>
              <a:rPr lang="en-CA" altLang="en-US" b="1" dirty="0"/>
              <a:t>October 24, 2022.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/>
              <a:t>The role of the Trustee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4518025" cy="45767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/>
              <a:t>School trustees are of the community, by the community and for the community.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/>
              <a:t>They are members of the district school board and are locally-elected representatives of the public.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/>
              <a:t>They are the community’s advocates for public education</a:t>
            </a:r>
            <a:r>
              <a:rPr lang="en-CA" dirty="0"/>
              <a:t>.</a:t>
            </a:r>
          </a:p>
        </p:txBody>
      </p:sp>
      <p:pic>
        <p:nvPicPr>
          <p:cNvPr id="17412" name="Picture 12" descr="C:\Users\tgoertz\AppData\Local\Microsoft\Windows\Temporary Internet Files\Content.IE5\D1JLRECU\MP90043926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430588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22275"/>
            <a:ext cx="82296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CA" b="1" dirty="0"/>
            </a:br>
            <a:r>
              <a:rPr lang="en-CA" b="1" dirty="0"/>
              <a:t>Additional trustee responsibilities:</a:t>
            </a:r>
            <a:r>
              <a:rPr lang="en-CA" dirty="0"/>
              <a:t>	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6912768" cy="244827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CA" altLang="en-US" sz="2000" dirty="0"/>
              <a:t>Maintain focus on student achievement and well-being.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sz="2000" dirty="0"/>
              <a:t>Consult with parents, students and supporters of the district on its multi-year plan.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sz="2000" dirty="0"/>
              <a:t>Bring concerns of parents, students and supporters of the board to the attention of the district school board.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sz="2000" dirty="0"/>
              <a:t>Attend and participate in meetings of the board, including committee meetings.</a:t>
            </a: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7" y="1556792"/>
            <a:ext cx="64801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CA" b="1" dirty="0"/>
              <a:t>Why are trustees important?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85775" y="1484784"/>
            <a:ext cx="4591050" cy="5052541"/>
          </a:xfrm>
        </p:spPr>
        <p:txBody>
          <a:bodyPr/>
          <a:lstStyle/>
          <a:p>
            <a:endParaRPr lang="en-CA" alt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CA" altLang="en-US" sz="2000" dirty="0"/>
              <a:t>School boards trustees are locally and democratically elected. </a:t>
            </a:r>
          </a:p>
          <a:p>
            <a:pPr marL="0" indent="0">
              <a:spcBef>
                <a:spcPts val="0"/>
              </a:spcBef>
              <a:buNone/>
            </a:pPr>
            <a:endParaRPr lang="en-CA" alt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CA" altLang="en-US" sz="2000" dirty="0"/>
              <a:t>School board trustees are the only publicly elected official with the direct responsibility for the education of our children. </a:t>
            </a:r>
          </a:p>
          <a:p>
            <a:pPr marL="0" indent="0">
              <a:spcBef>
                <a:spcPts val="0"/>
              </a:spcBef>
              <a:buNone/>
            </a:pPr>
            <a:endParaRPr lang="en-CA" alt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CA" altLang="en-US" sz="2000" dirty="0"/>
              <a:t>School board trustees are communicators, problem solvers and most importantly, advocates for public education.</a:t>
            </a:r>
          </a:p>
          <a:p>
            <a:endParaRPr lang="en-CA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05D9E-85E4-4E64-B909-97DF7A09C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04" y="1606488"/>
            <a:ext cx="2430016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School Board Responsibilities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942234" cy="4896544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School Boards are responsible for student achievement and well-being, for ensuring effective stewardship of the board’s resources and for delivering effective and appropriate education programs for their students.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44" y="1772816"/>
            <a:ext cx="403211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/>
              <a:t>School Board Responsibilities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51519" y="1484784"/>
            <a:ext cx="8280921" cy="16561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2000" dirty="0"/>
              <a:t>Collectively, the board of trustees:</a:t>
            </a:r>
          </a:p>
          <a:p>
            <a:pPr marL="0" indent="0">
              <a:spcBef>
                <a:spcPts val="0"/>
              </a:spcBef>
              <a:buNone/>
            </a:pPr>
            <a:endParaRPr lang="en-CA" sz="2000" dirty="0"/>
          </a:p>
          <a:p>
            <a:pPr>
              <a:spcBef>
                <a:spcPts val="0"/>
              </a:spcBef>
            </a:pPr>
            <a:r>
              <a:rPr lang="en-CA" sz="2000" dirty="0"/>
              <a:t>sets the vision for the school board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develops policies, allocates resources, and sets the goals that drive programs and operations in the board.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creates the district’s multi-year strategic plan for student achievement and well-being. 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recruits and monitors the performance of the Director of Education</a:t>
            </a:r>
            <a:r>
              <a:rPr lang="en-CA" dirty="0"/>
              <a:t>.</a:t>
            </a:r>
            <a:endParaRPr lang="en-US" dirty="0"/>
          </a:p>
          <a:p>
            <a:pPr eaLnBrk="1" hangingPunct="1"/>
            <a:endParaRPr lang="en-CA" alt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42122-381D-4638-BE94-03B2DA85C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4099147"/>
            <a:ext cx="4139952" cy="20699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3571</TotalTime>
  <Words>1093</Words>
  <Application>Microsoft Office PowerPoint</Application>
  <PresentationFormat>On-screen Show (4:3)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Clarity</vt:lpstr>
      <vt:lpstr>School board trustees: roles and responsibilities</vt:lpstr>
      <vt:lpstr>What do you think school board trustees do? </vt:lpstr>
      <vt:lpstr>What is a school board trustee?</vt:lpstr>
      <vt:lpstr>Types of Trustees</vt:lpstr>
      <vt:lpstr>The role of the Trustee</vt:lpstr>
      <vt:lpstr> Additional trustee responsibilities: </vt:lpstr>
      <vt:lpstr>Why are trustees important?</vt:lpstr>
      <vt:lpstr>School Board Responsibilities</vt:lpstr>
      <vt:lpstr>School Board Responsibilities</vt:lpstr>
      <vt:lpstr>X District School Board</vt:lpstr>
      <vt:lpstr>X District School Board cont.d</vt:lpstr>
      <vt:lpstr>X District School Board cont.d</vt:lpstr>
      <vt:lpstr>The Ontario Public School Boards’ Association</vt:lpstr>
      <vt:lpstr>Who are the people in a  school board?</vt:lpstr>
      <vt:lpstr>What makes for a strong education system?</vt:lpstr>
      <vt:lpstr> What are the “rules” for school? </vt:lpstr>
      <vt:lpstr>Where does the funding  come from?</vt:lpstr>
      <vt:lpstr> Why do you think people run for public office? </vt:lpstr>
      <vt:lpstr>    Why is it important to vote  in elections?</vt:lpstr>
      <vt:lpstr>  Why are school boards important?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T.J. Goertz</dc:creator>
  <cp:lastModifiedBy>T.J. Goertz</cp:lastModifiedBy>
  <cp:revision>130</cp:revision>
  <cp:lastPrinted>2017-09-27T19:28:26Z</cp:lastPrinted>
  <dcterms:created xsi:type="dcterms:W3CDTF">2013-10-02T14:49:16Z</dcterms:created>
  <dcterms:modified xsi:type="dcterms:W3CDTF">2021-10-08T14:31:03Z</dcterms:modified>
</cp:coreProperties>
</file>