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57" r:id="rId4"/>
    <p:sldId id="258" r:id="rId5"/>
    <p:sldId id="265" r:id="rId6"/>
    <p:sldId id="266" r:id="rId7"/>
    <p:sldId id="275" r:id="rId8"/>
    <p:sldId id="260" r:id="rId9"/>
    <p:sldId id="278" r:id="rId10"/>
    <p:sldId id="263" r:id="rId11"/>
    <p:sldId id="276" r:id="rId12"/>
    <p:sldId id="277" r:id="rId13"/>
    <p:sldId id="280" r:id="rId14"/>
    <p:sldId id="279" r:id="rId15"/>
    <p:sldId id="264" r:id="rId16"/>
    <p:sldId id="261" r:id="rId17"/>
    <p:sldId id="262" r:id="rId18"/>
    <p:sldId id="259" r:id="rId19"/>
    <p:sldId id="268" r:id="rId20"/>
    <p:sldId id="269" r:id="rId21"/>
    <p:sldId id="272" r:id="rId22"/>
    <p:sldId id="273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9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4C4D2-FDF9-4163-BA86-B7490BCB1EC2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9DA8ED-43DF-4B8F-8DCA-89803D706D7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0628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5AEB-ACC8-47A5-A022-DCCEDBF61502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5"/>
            <a:ext cx="5608320" cy="4183063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88B92-BA44-4213-B3EA-114E1CF235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051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A0189-BD75-4E21-8FB6-16A37056AE79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24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A55A-ABC2-405D-8592-A0D91F10E3AB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87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7872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711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2779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9730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8406-46DB-42FE-9E95-D884448B9905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72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32D20-C78B-4638-8482-1DC6CFFB048F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11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A58FD-B4A6-4E9F-B532-020662334153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24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07315-4874-4F7C-8F7F-D752FEB770DE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73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83008-2265-4DD6-9E54-E0508809A726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37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E09E1-A92C-4A3B-84EB-13BBB3025DB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37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9BF92-D64F-42FD-8FFD-A811729E71C3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735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77BAE-3C73-40C3-9E03-8738598C4D18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947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22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02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B27B0-7B41-4232-B4AD-07EB45E15C0D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2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6392B-999F-4BFA-B865-D8CC327AE676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15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CC79-A57C-489E-91B6-B2FE0736DD69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36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0EE1B5-17B7-4C42-9AB5-2E1C164DEB74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12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61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4EE4E-B0AE-49E4-B5D7-BA31BB017D0A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9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131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99125"/>
            <a:ext cx="12731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407386"/>
            <a:ext cx="424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–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32C8-69A7-458B-9684-2BFA64B31948}" type="datetime2">
              <a:rPr lang="en-US"/>
              <a:pPr>
                <a:defRPr/>
              </a:pPr>
              <a:t>Wednesday, October 14, 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0150-6169-46E4-B792-532D7EB29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F1FE-2173-4BCE-9062-CE71828C7438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9F10-FBA9-456E-922A-3EFA960F64A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297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0009-DA8A-4A97-84C0-C669920C0D47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7E43-7028-4834-8C5B-0AC17E1823F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09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26088"/>
            <a:ext cx="13350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4529" y="6254750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- 2020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0" y="1660082"/>
            <a:ext cx="8229600" cy="443321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71F-390B-487D-A220-1AD758B67AB5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9F3-AE17-4D9A-8325-44D8C943FE7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888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8047-07BC-4792-8381-413060696F44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F6-6C13-48EB-83E9-BED24E4B848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0672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0827-7FDA-4505-839B-1AD3D7246B67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6C9-747D-48B3-A157-36C178EFEC5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043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39D-1E86-4A5E-AD14-66071FC4CB86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523B-02DD-47B4-BDBB-B0B2FD5096D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843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9E1-AF58-432F-89AF-D3FFD3A17DA5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C9EC-14CB-4B55-A3C1-94B2DA9449F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211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E4B6-79D4-47E8-AF1E-722B600DCAFA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BCB-CB7C-4181-A22F-A863F3D9F76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20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857C-FA2A-4CAB-BF83-3FE183328DB7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615E-E893-4C59-80BF-E0652C4643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709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260D-947C-4CE3-84F6-68E279E69D84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DEB6-060B-48A6-91A4-622DE8119F2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517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0F640-07EB-4FAD-A2DE-8347FE853A0E}" type="datetimeFigureOut">
              <a:rPr lang="en-CA"/>
              <a:pPr>
                <a:defRPr/>
              </a:pPr>
              <a:t>2020-10-14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3E4009-7A72-42BF-BAE5-7FE199440BE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69" r:id="rId4"/>
    <p:sldLayoutId id="2147483978" r:id="rId5"/>
    <p:sldLayoutId id="2147483970" r:id="rId6"/>
    <p:sldLayoutId id="2147483971" r:id="rId7"/>
    <p:sldLayoutId id="2147483979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 smtClean="0"/>
              <a:t>School board trustees: roles and responsibilities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Local Government Week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October 19 to 23,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#</a:t>
            </a:r>
            <a:r>
              <a:rPr lang="en-CA" b="1" dirty="0" err="1" smtClean="0"/>
              <a:t>LocalGovWeek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School Board </a:t>
            </a:r>
            <a:r>
              <a:rPr lang="en-CA" b="1" dirty="0" smtClean="0"/>
              <a:t>Responsibilities</a:t>
            </a:r>
            <a:endParaRPr lang="en-CA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1519" y="1484784"/>
            <a:ext cx="8280921" cy="1656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Collectively, the board of trustees: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dirty="0" smtClean="0"/>
          </a:p>
          <a:p>
            <a:pPr>
              <a:spcBef>
                <a:spcPts val="0"/>
              </a:spcBef>
            </a:pPr>
            <a:r>
              <a:rPr lang="en-CA" sz="2000" dirty="0"/>
              <a:t>s</a:t>
            </a:r>
            <a:r>
              <a:rPr lang="en-CA" sz="2000" dirty="0" smtClean="0"/>
              <a:t>ets the vision for the school board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develops </a:t>
            </a:r>
            <a:r>
              <a:rPr lang="en-CA" sz="2000" dirty="0"/>
              <a:t>policies, allocates resources, and sets the goals that drive programs and operations in the board.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creates the district’s multi-year strategic plan for student achievement and well-being. 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recruits and monitors the performance of the Director </a:t>
            </a:r>
            <a:r>
              <a:rPr lang="en-CA" sz="2000" dirty="0" smtClean="0"/>
              <a:t>of Education</a:t>
            </a:r>
            <a:r>
              <a:rPr lang="en-CA" dirty="0" smtClean="0"/>
              <a:t>.</a:t>
            </a:r>
            <a:endParaRPr lang="en-US" dirty="0"/>
          </a:p>
          <a:p>
            <a:pPr eaLnBrk="1" hangingPunct="1"/>
            <a:endParaRPr lang="en-CA" alt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589857" cy="19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X District School Board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CUSTOMIZE THIS SLIDE FOR YOUR LOCAL BOARD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Local board facts and figures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Board logo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 of the Director of Education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Photo/list of board of trustees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Where is the head office? What departments are located there?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X District School </a:t>
            </a:r>
            <a:r>
              <a:rPr lang="en-US" b="1" dirty="0" smtClean="0">
                <a:solidFill>
                  <a:srgbClr val="FF0000"/>
                </a:solidFill>
              </a:rPr>
              <a:t>Board cont.d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List your board’s current priorities and main initiatives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Add your board advisory committees here, including PIC, SEAC, Indigenous Education, etc.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 District School Board cont.d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CUSTOMIZE THIS SLIDE FOR YOUR LOCAL </a:t>
            </a:r>
            <a:r>
              <a:rPr lang="en-US" dirty="0" smtClean="0">
                <a:solidFill>
                  <a:srgbClr val="FF0000"/>
                </a:solidFill>
              </a:rPr>
              <a:t>BOARD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Highlighting a key program, photos, videos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The Ontario Public School Boards’ Association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Our board is a member of OPSBA, </a:t>
            </a:r>
            <a:r>
              <a:rPr lang="en-CA" sz="2000" b="1" dirty="0" smtClean="0"/>
              <a:t>which </a:t>
            </a:r>
            <a:r>
              <a:rPr lang="en-CA" sz="2000" b="1" dirty="0"/>
              <a:t>represents </a:t>
            </a:r>
            <a:r>
              <a:rPr lang="en-CA" sz="2000" b="1" dirty="0" smtClean="0"/>
              <a:t>31 English </a:t>
            </a:r>
            <a:r>
              <a:rPr lang="en-CA" sz="2000" b="1" dirty="0"/>
              <a:t>public district school boards and 10 public school authorities across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OPSBA’s </a:t>
            </a:r>
            <a:r>
              <a:rPr lang="en-CA" sz="2000" b="1" dirty="0"/>
              <a:t>members serve the educational needs of nearly 70% of Ontario’s elementary and secondary students. The </a:t>
            </a:r>
            <a:r>
              <a:rPr lang="en-CA" sz="2000" b="1" dirty="0" smtClean="0"/>
              <a:t>Association, based in Toronto, </a:t>
            </a:r>
            <a:r>
              <a:rPr lang="en-CA" sz="2000" b="1" dirty="0"/>
              <a:t>advocates </a:t>
            </a:r>
            <a:r>
              <a:rPr lang="en-CA" sz="2000" b="1" dirty="0" smtClean="0"/>
              <a:t>to the provincial government on </a:t>
            </a:r>
            <a:r>
              <a:rPr lang="en-CA" sz="2000" b="1" dirty="0"/>
              <a:t>behalf of the best interests and needs of the public school system in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 </a:t>
            </a:r>
            <a:r>
              <a:rPr lang="en-CA" sz="2000" b="1" dirty="0"/>
              <a:t>believes that the role of public education is to provide </a:t>
            </a:r>
            <a:r>
              <a:rPr lang="en-CA" sz="2000" b="1" dirty="0" smtClean="0"/>
              <a:t>universally</a:t>
            </a:r>
            <a:r>
              <a:rPr lang="en-US" sz="2000" b="1" dirty="0"/>
              <a:t> </a:t>
            </a:r>
            <a:r>
              <a:rPr lang="en-CA" sz="2000" b="1" dirty="0" smtClean="0"/>
              <a:t>accessible </a:t>
            </a:r>
            <a:r>
              <a:rPr lang="en-CA" sz="2000" b="1" dirty="0"/>
              <a:t>education opportunities for all students regardless of their ethnic, racial or cultural backgrounds, social or economic status, individual exceptionality, or </a:t>
            </a:r>
            <a:r>
              <a:rPr lang="en-CA" sz="2000" b="1" dirty="0" smtClean="0"/>
              <a:t>religious </a:t>
            </a:r>
            <a:r>
              <a:rPr lang="en-CA" sz="2000" b="1" dirty="0"/>
              <a:t>affiliation</a:t>
            </a:r>
            <a:r>
              <a:rPr lang="en-CA" sz="2000" dirty="0"/>
              <a:t>.</a:t>
            </a:r>
            <a:endParaRPr lang="en-US" sz="2000" dirty="0"/>
          </a:p>
          <a:p>
            <a:r>
              <a:rPr lang="en-US" sz="2100" dirty="0" smtClean="0"/>
              <a:t>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5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Who are the people in a </a:t>
            </a:r>
            <a:br>
              <a:rPr lang="en-CA" b="1" dirty="0" smtClean="0"/>
            </a:br>
            <a:r>
              <a:rPr lang="en-CA" b="1" dirty="0" smtClean="0"/>
              <a:t>school board?</a:t>
            </a:r>
            <a:endParaRPr lang="en-CA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CA" altLang="en-US" dirty="0" smtClean="0"/>
          </a:p>
          <a:p>
            <a:pPr eaLnBrk="1" hangingPunct="1">
              <a:spcBef>
                <a:spcPts val="0"/>
              </a:spcBef>
            </a:pPr>
            <a:r>
              <a:rPr lang="en-CA" altLang="en-US" b="1" dirty="0"/>
              <a:t>Students (YOU!)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Parents and Caregivers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Trustees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Teachers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Education Workers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Principals</a:t>
            </a:r>
            <a:endParaRPr lang="en-CA" altLang="en-US" dirty="0"/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Supervisory Officers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Director of Education</a:t>
            </a:r>
          </a:p>
        </p:txBody>
      </p:sp>
      <p:pic>
        <p:nvPicPr>
          <p:cNvPr id="28676" name="Picture 9" descr="C:\Users\tgoertz\AppData\Local\Microsoft\Windows\Temporary Internet Files\Content.IE5\6KBASRPK\MC9004457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35512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makes for a strong education system?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392906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A system </a:t>
            </a:r>
            <a:r>
              <a:rPr lang="en-CA" dirty="0"/>
              <a:t>that prepares students to become productive and contributing citizens is the foundation of a civil </a:t>
            </a:r>
            <a:r>
              <a:rPr lang="en-CA" dirty="0" smtClean="0"/>
              <a:t>society.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 smtClean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Ontario’s English public school boards provide universally accessible education </a:t>
            </a:r>
            <a:r>
              <a:rPr lang="en-CA" dirty="0"/>
              <a:t>for all students, regardless of their ethnic, racial, or cultural backgrounds; social or economic status; gender; individual exceptionality; or religious preference</a:t>
            </a:r>
            <a:r>
              <a:rPr lang="en-CA" dirty="0" smtClean="0"/>
              <a:t>.</a:t>
            </a:r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Character education embraces values such as </a:t>
            </a:r>
            <a:r>
              <a:rPr lang="en-CA" dirty="0" smtClean="0"/>
              <a:t>citizenship, cooperation, courage, empathy, fairness, honesty, humility, inclusiveness, initiative, integrity, kindness, optimism, perseverance, resilience, respect, and responsibility.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400" b="1" dirty="0" smtClean="0"/>
              <a:t>What </a:t>
            </a:r>
            <a:r>
              <a:rPr lang="en-CA" sz="4400" b="1" dirty="0"/>
              <a:t>are the “rules” for school?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560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Children and youth between the ages of six and 18 must be enrolled in a formal education program.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An Ontario Secondary School Diploma (OSSD) requires students to complete 30 credits, complete the Ontario Secondary School Literacy Test and fulfill 40 hours of community involvement activities.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dirty="0"/>
              <a:t>Students who leave school before earning the OSSD may be granted the Ontario Secondary School Certificate.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0400"/>
            <a:ext cx="7200800" cy="1382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Where does the funding </a:t>
            </a:r>
            <a:br>
              <a:rPr lang="en-CA" b="1" dirty="0" smtClean="0"/>
            </a:br>
            <a:r>
              <a:rPr lang="en-CA" b="1" dirty="0" smtClean="0"/>
              <a:t>come from?</a:t>
            </a:r>
            <a:endParaRPr lang="en-CA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4344" y="2492896"/>
            <a:ext cx="8229600" cy="364758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The Kindergarten-Grade 12 education sector is the second-largest recipient of provincial funding, after healthcare. The Ontario provincial government spends more than </a:t>
            </a:r>
            <a:r>
              <a:rPr lang="en-CA" altLang="en-US" smtClean="0"/>
              <a:t>$25.5 </a:t>
            </a:r>
            <a:r>
              <a:rPr lang="en-CA" altLang="en-US" dirty="0" smtClean="0"/>
              <a:t>billion on education each year. The money comes from taxpayers across the province.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Ontario’s public school trustees oversee budgets ranging from about $43 million to approximately $3.4 billion. 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</p:txBody>
      </p:sp>
      <p:pic>
        <p:nvPicPr>
          <p:cNvPr id="36868" name="Picture 9" descr="C:\Users\tgoertz\AppData\Local\Microsoft\Windows\Temporary Internet Files\Content.IE5\D1JLRECU\MC9003892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1636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9600"/>
            <a:ext cx="842518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 smtClean="0"/>
              <a:t/>
            </a:r>
            <a:br>
              <a:rPr lang="en-CA" sz="4400" b="1" dirty="0" smtClean="0"/>
            </a:br>
            <a:r>
              <a:rPr lang="en-CA" sz="4400" b="1" dirty="0" smtClean="0"/>
              <a:t>Why </a:t>
            </a:r>
            <a:r>
              <a:rPr lang="en-CA" sz="4400" b="1" dirty="0"/>
              <a:t>do you think people run for public office?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38916" name="Picture 3" descr="C:\Users\tgoertz\AppData\Local\Microsoft\Windows\Temporary Internet Files\Content.IE5\D1JLRECU\MC9003013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589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084763"/>
            <a:ext cx="614045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/>
              <a:t>What do </a:t>
            </a:r>
            <a:r>
              <a:rPr lang="en-CA" sz="4400" b="1" u="sng" dirty="0"/>
              <a:t>you</a:t>
            </a:r>
            <a:r>
              <a:rPr lang="en-CA" sz="4400" b="1" dirty="0"/>
              <a:t> think </a:t>
            </a:r>
            <a:r>
              <a:rPr lang="en-CA" sz="4400" b="1" dirty="0" smtClean="0"/>
              <a:t>school board </a:t>
            </a:r>
            <a:r>
              <a:rPr lang="en-CA" sz="4400" b="1" dirty="0"/>
              <a:t>trustees do?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40873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424862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</a:t>
            </a:r>
            <a:r>
              <a:rPr lang="en-CA" b="1" dirty="0"/>
              <a:t>is it important to vote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in </a:t>
            </a:r>
            <a:r>
              <a:rPr lang="en-CA" b="1" dirty="0"/>
              <a:t>elections?</a:t>
            </a:r>
          </a:p>
        </p:txBody>
      </p:sp>
      <p:pic>
        <p:nvPicPr>
          <p:cNvPr id="3" name="Picture 2" descr="C:\Users\tgoertz\AppData\Local\Microsoft\Windows\Temporary Internet Files\Content.IE5\S7ICT4HP\MC9002809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82" y="2852936"/>
            <a:ext cx="8353425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are school boards important?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3078" name="Picture 6" descr="C:\Users\Jennifer\AppData\Local\Microsoft\Windows\Temporary Internet Files\Content.IE5\P1E4R5XN\Schoo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085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85775" y="2636838"/>
            <a:ext cx="8229600" cy="390048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b="1" dirty="0" smtClean="0"/>
              <a:t>Any questions?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Insert your contact information here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Photo, Email, Social Media </a:t>
            </a:r>
            <a:endParaRPr lang="en-CA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is a school board trustee?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9" cy="446449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School </a:t>
            </a:r>
            <a:r>
              <a:rPr lang="en-CA" sz="2000" dirty="0"/>
              <a:t>board trustees are the oldest form of elected representation in </a:t>
            </a:r>
            <a:r>
              <a:rPr lang="en-CA" sz="2000" dirty="0" smtClean="0"/>
              <a:t>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office has been in existence since 1807 and represents citizens in the education decision-making process.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</a:t>
            </a:r>
            <a:r>
              <a:rPr lang="en-CA" sz="2000" dirty="0"/>
              <a:t>election of school board trustees </a:t>
            </a: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is </a:t>
            </a:r>
            <a:r>
              <a:rPr lang="en-CA" sz="2000" dirty="0"/>
              <a:t>governed by the </a:t>
            </a:r>
            <a:r>
              <a:rPr lang="en-CA" sz="2000" i="1" dirty="0"/>
              <a:t>Education Act </a:t>
            </a:r>
            <a:r>
              <a:rPr lang="en-CA" sz="2000" dirty="0"/>
              <a:t>and the </a:t>
            </a:r>
            <a:r>
              <a:rPr lang="en-CA" sz="2000" i="1" dirty="0"/>
              <a:t>Municipal Elections Act</a:t>
            </a:r>
            <a:r>
              <a:rPr lang="en-CA" sz="2000" dirty="0"/>
              <a:t>, 1996. Both are the laws or rules that trustees follow.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5364" name="Picture 6" descr="Image result for the meeting of the school trust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514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508625" y="4668838"/>
            <a:ext cx="3300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 dirty="0"/>
              <a:t>A Meeting of the School Trustees – </a:t>
            </a:r>
            <a:r>
              <a:rPr lang="en-US" altLang="en-US" dirty="0" smtClean="0"/>
              <a:t>Robert Harris,1885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Types of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5112246" cy="4497288"/>
          </a:xfrm>
        </p:spPr>
        <p:txBody>
          <a:bodyPr rtlCol="0">
            <a:normAutofit/>
          </a:bodyPr>
          <a:lstStyle/>
          <a:p>
            <a:pPr lvl="0"/>
            <a:r>
              <a:rPr lang="en-CA" sz="1600" dirty="0"/>
              <a:t>Trustees elected every four years during municipal and school board elections, including more than 320 publicly elected trustees representing 31 public English school boards and three school authorities across Ontario.</a:t>
            </a:r>
            <a:endParaRPr lang="en-US" sz="1600" dirty="0"/>
          </a:p>
          <a:p>
            <a:pPr lvl="0"/>
            <a:r>
              <a:rPr lang="en-CA" sz="1600" dirty="0"/>
              <a:t>Indigenous Trustees appointed to the board by their First Nation. More than half of Ontario’s English public English school boards have Indigenous Trustees.</a:t>
            </a:r>
            <a:endParaRPr lang="en-US" sz="1600" dirty="0"/>
          </a:p>
          <a:p>
            <a:pPr lvl="0"/>
            <a:r>
              <a:rPr lang="en-CA" sz="1600" dirty="0"/>
              <a:t>Student Trustees elected by the student body of the board. </a:t>
            </a:r>
            <a:r>
              <a:rPr lang="en-US" sz="1600" dirty="0"/>
              <a:t>The Ontario Student Trustees' Association (OSTA-AECO) represents more than two million students. </a:t>
            </a:r>
          </a:p>
          <a:p>
            <a:pPr lvl="0"/>
            <a:r>
              <a:rPr lang="en-US" sz="1600" dirty="0"/>
              <a:t>Hospital board/school authority trustees are appointed by the Minister of Education for a term of four years, on the same term cycle as publicly elected trustees.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22532" name="Picture 5" descr="http://staff.opsba.org/PublishingImages/el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7498"/>
            <a:ext cx="3810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104" y="3861048"/>
            <a:ext cx="31072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b="1" dirty="0"/>
              <a:t>The next Municipal and School Board Election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will </a:t>
            </a:r>
            <a:r>
              <a:rPr lang="en-CA" altLang="en-US" b="1" dirty="0"/>
              <a:t>be held 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October 24, 2022.</a:t>
            </a:r>
            <a:endParaRPr lang="en-CA" altLang="en-US" b="1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The role of the Trustee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518025" cy="4576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School trustees are of the community, by the community and for the community.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members of the district school board and are locally-elected representatives of the public.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the community’s advocates for public education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7412" name="Picture 12" descr="C:\Users\tgoertz\AppData\Local\Microsoft\Windows\Temporary Internet Files\Content.IE5\D1JLRECU\MP9004392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4305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22275"/>
            <a:ext cx="8229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Additional trustee responsibilities: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6912768" cy="244827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Maintain focus on student achievement and well-being.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Consult with parents, students and supporters of the district on its multi-year plan.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Bring concerns of parents, students and supporters of the board to the attention of the district school board.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Attend and participate in meetings of the board, including committee meetings.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556792"/>
            <a:ext cx="6480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CA" b="1" dirty="0" smtClean="0"/>
              <a:t>Why are trustees important?</a:t>
            </a:r>
            <a:endParaRPr lang="en-CA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5775" y="1484784"/>
            <a:ext cx="4591050" cy="5052541"/>
          </a:xfrm>
        </p:spPr>
        <p:txBody>
          <a:bodyPr/>
          <a:lstStyle/>
          <a:p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boards trustees are locally and democratically elected.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the only publicly elected official with the direct responsibility for the education of our children.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communicators, problem solvers and most importantly, advocates for public education.</a:t>
            </a:r>
          </a:p>
          <a:p>
            <a:endParaRPr lang="en-CA" altLang="en-US" dirty="0" smtClean="0"/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60525"/>
            <a:ext cx="32702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 Well-known school board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2" y="2132856"/>
            <a:ext cx="6059488" cy="3887663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CA" sz="2000" dirty="0"/>
              <a:t>Current Members of Provincial Parliament (MPP) who were public school trustees </a:t>
            </a:r>
            <a:r>
              <a:rPr lang="en-CA" sz="2000" dirty="0" smtClean="0"/>
              <a:t>include:</a:t>
            </a:r>
            <a:r>
              <a:rPr lang="en-US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CA" sz="2000" b="1" i="1" dirty="0" smtClean="0"/>
              <a:t>Progressive </a:t>
            </a:r>
            <a:r>
              <a:rPr lang="en-CA" sz="2000" b="1" i="1" dirty="0"/>
              <a:t>Conservative</a:t>
            </a:r>
            <a:r>
              <a:rPr lang="en-CA" sz="2000" b="1" dirty="0"/>
              <a:t>: </a:t>
            </a:r>
            <a:r>
              <a:rPr lang="en-CA" sz="2000" dirty="0"/>
              <a:t>Billy </a:t>
            </a:r>
            <a:r>
              <a:rPr lang="en-CA" sz="2000" dirty="0" smtClean="0"/>
              <a:t>Pang</a:t>
            </a:r>
            <a:br>
              <a:rPr lang="en-CA" sz="2000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b="1" i="1" dirty="0"/>
              <a:t>New Democratic Party: </a:t>
            </a:r>
            <a:r>
              <a:rPr lang="en-CA" sz="2000" dirty="0"/>
              <a:t>Catherine Fife, Chris Glover, Marit Stiles, Lisa Gretzky, and Peggy </a:t>
            </a:r>
            <a:r>
              <a:rPr lang="en-CA" sz="2000" dirty="0" smtClean="0"/>
              <a:t>Sattler</a:t>
            </a:r>
            <a:br>
              <a:rPr lang="en-CA" sz="2000" dirty="0" smtClean="0"/>
            </a:br>
            <a:r>
              <a:rPr lang="en-CA" sz="2000" i="1" dirty="0"/>
              <a:t/>
            </a:r>
            <a:br>
              <a:rPr lang="en-CA" sz="2000" i="1" dirty="0"/>
            </a:br>
            <a:r>
              <a:rPr lang="en-CA" sz="2000" b="1" i="1" dirty="0"/>
              <a:t>Liberal: </a:t>
            </a:r>
            <a:r>
              <a:rPr lang="en-CA" sz="2000" dirty="0"/>
              <a:t>Former Premier Kathleen Wynne and Michael </a:t>
            </a:r>
            <a:r>
              <a:rPr lang="en-CA" sz="2000" dirty="0" err="1" smtClean="0"/>
              <a:t>Coteau</a:t>
            </a:r>
            <a:r>
              <a:rPr lang="en-CA" sz="2000" dirty="0"/>
              <a:t/>
            </a:r>
            <a:br>
              <a:rPr lang="en-CA" sz="2000" dirty="0"/>
            </a:b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Many MPs, Mayors </a:t>
            </a:r>
            <a:r>
              <a:rPr lang="en-CA" sz="2000" dirty="0"/>
              <a:t>and Municipal Councillors </a:t>
            </a:r>
            <a:r>
              <a:rPr lang="en-CA" sz="2000" dirty="0" smtClean="0"/>
              <a:t>were also public school board trustees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School </a:t>
            </a:r>
            <a:r>
              <a:rPr lang="en-CA" b="1" dirty="0" smtClean="0"/>
              <a:t>Board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942234" cy="489654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School Boards are responsible for student achievement and well-being, for ensuring effective stewardship of the board’s resources and for delivering effective and appropriate education programs for their students.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1772816"/>
            <a:ext cx="40321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0004EE51C7419555D12F546DEAB8" ma:contentTypeVersion="2" ma:contentTypeDescription="Create a new document." ma:contentTypeScope="" ma:versionID="d60b562faebcbc18a3cae0b63f568e4f">
  <xsd:schema xmlns:xsd="http://www.w3.org/2001/XMLSchema" xmlns:xs="http://www.w3.org/2001/XMLSchema" xmlns:p="http://schemas.microsoft.com/office/2006/metadata/properties" xmlns:ns1="http://schemas.microsoft.com/sharepoint/v3" xmlns:ns2="f2a323f5-7ffd-4d11-badd-a006b3e38e5d" targetNamespace="http://schemas.microsoft.com/office/2006/metadata/properties" ma:root="true" ma:fieldsID="49153369ac9fb5ad2c630408c1f013e5" ns1:_="" ns2:_="">
    <xsd:import namespace="http://schemas.microsoft.com/sharepoint/v3"/>
    <xsd:import namespace="f2a323f5-7ffd-4d11-badd-a006b3e38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23f5-7ffd-4d11-badd-a006b3e38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a323f5-7ffd-4d11-badd-a006b3e38e5d">4ETZJE77HMFJ-2102554853-12203</_dlc_DocId>
    <_dlc_DocIdUrl xmlns="f2a323f5-7ffd-4d11-badd-a006b3e38e5d">
      <Url>https://staff.opsba.org/_layouts/15/DocIdRedir.aspx?ID=4ETZJE77HMFJ-2102554853-12203</Url>
      <Description>4ETZJE77HMFJ-2102554853-12203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139304-6CAE-4F52-906B-A02A9E14175E}"/>
</file>

<file path=customXml/itemProps2.xml><?xml version="1.0" encoding="utf-8"?>
<ds:datastoreItem xmlns:ds="http://schemas.openxmlformats.org/officeDocument/2006/customXml" ds:itemID="{D833ECA4-C8FB-49AE-ACE1-95C12FD86BA2}"/>
</file>

<file path=customXml/itemProps3.xml><?xml version="1.0" encoding="utf-8"?>
<ds:datastoreItem xmlns:ds="http://schemas.openxmlformats.org/officeDocument/2006/customXml" ds:itemID="{0442C39D-00C7-4EA1-A528-E6902B904AD0}"/>
</file>

<file path=customXml/itemProps4.xml><?xml version="1.0" encoding="utf-8"?>
<ds:datastoreItem xmlns:ds="http://schemas.openxmlformats.org/officeDocument/2006/customXml" ds:itemID="{F59E219B-F8C4-44DC-B025-B229A58E1119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3542</TotalTime>
  <Words>1017</Words>
  <Application>Microsoft Office PowerPoint</Application>
  <PresentationFormat>On-screen Show (4:3)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Clarity</vt:lpstr>
      <vt:lpstr>School board trustees: roles and responsibilities</vt:lpstr>
      <vt:lpstr>What do you think school board trustees do? </vt:lpstr>
      <vt:lpstr>What is a school board trustee?</vt:lpstr>
      <vt:lpstr>Types of Trustees</vt:lpstr>
      <vt:lpstr>The role of the Trustee</vt:lpstr>
      <vt:lpstr> Additional trustee responsibilities: </vt:lpstr>
      <vt:lpstr>Why are trustees important?</vt:lpstr>
      <vt:lpstr> Well-known school board trustees</vt:lpstr>
      <vt:lpstr>School Board Responsibilities</vt:lpstr>
      <vt:lpstr>School Board Responsibilities</vt:lpstr>
      <vt:lpstr>X District School Board</vt:lpstr>
      <vt:lpstr>X District School Board cont.d</vt:lpstr>
      <vt:lpstr>X District School Board cont.d</vt:lpstr>
      <vt:lpstr>The Ontario Public School Boards’ Association</vt:lpstr>
      <vt:lpstr>Who are the people in a  school board?</vt:lpstr>
      <vt:lpstr>What makes for a strong education system?</vt:lpstr>
      <vt:lpstr> What are the “rules” for school? </vt:lpstr>
      <vt:lpstr>Where does the funding  come from?</vt:lpstr>
      <vt:lpstr> Why do you think people run for public office? </vt:lpstr>
      <vt:lpstr>    Why is it important to vote  in elections?</vt:lpstr>
      <vt:lpstr>  Why are school boards important?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T.J. Goertz</dc:creator>
  <cp:lastModifiedBy>T.J. Goertz</cp:lastModifiedBy>
  <cp:revision>125</cp:revision>
  <cp:lastPrinted>2017-09-27T19:28:26Z</cp:lastPrinted>
  <dcterms:created xsi:type="dcterms:W3CDTF">2013-10-02T14:49:16Z</dcterms:created>
  <dcterms:modified xsi:type="dcterms:W3CDTF">2020-10-14T17:48:52Z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0x0101001D0A0004EE51C7419555D12F546DEAB8</vt:lpwstr>
  </property>
  <property fmtid="{D5CDD505-2E9C-101B-9397-08002B2CF9AE}" pid="3" name="_dlc_DocIdItemGuid">
    <vt:lpwstr>87017dfa-9ac5-410c-b56c-c0cea636269f</vt:lpwstr>
  </property>
</Properties>
</file>